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65" r:id="rId2"/>
    <p:sldId id="266" r:id="rId3"/>
    <p:sldId id="267" r:id="rId4"/>
    <p:sldId id="268" r:id="rId5"/>
    <p:sldId id="269" r:id="rId6"/>
    <p:sldId id="273" r:id="rId7"/>
    <p:sldId id="263" r:id="rId8"/>
    <p:sldId id="264" r:id="rId9"/>
    <p:sldId id="272" r:id="rId10"/>
    <p:sldId id="270" r:id="rId11"/>
    <p:sldId id="271" r:id="rId12"/>
    <p:sldId id="274" r:id="rId13"/>
    <p:sldId id="256" r:id="rId14"/>
    <p:sldId id="257" r:id="rId15"/>
    <p:sldId id="258" r:id="rId16"/>
    <p:sldId id="261" r:id="rId17"/>
    <p:sldId id="26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gatEeeybeZO+dRzkT5xC2Mhy4V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1B679CD-939B-4F6E-8D71-799EF0BEB234}">
  <a:tblStyle styleId="{91B679CD-939B-4F6E-8D71-799EF0BEB23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-95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customschemas.google.com/relationships/presentationmetadata" Target="metadata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30468-F8C5-4ADF-A078-FAD3B11E841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AEB64A-E9BC-4C9D-B198-CCFD9AFB37B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/>
            <a:t>Volunteer services such as communal meals, recreational and social activities</a:t>
          </a:r>
          <a:endParaRPr lang="en-US" dirty="0"/>
        </a:p>
      </dgm:t>
    </dgm:pt>
    <dgm:pt modelId="{0EF37F60-573E-40E8-9AD6-D8AEFA7E0371}" type="parTrans" cxnId="{2D7ADCF0-F167-4D07-AA4F-020C382A83DB}">
      <dgm:prSet/>
      <dgm:spPr/>
      <dgm:t>
        <a:bodyPr/>
        <a:lstStyle/>
        <a:p>
          <a:endParaRPr lang="en-US"/>
        </a:p>
      </dgm:t>
    </dgm:pt>
    <dgm:pt modelId="{BC0567EA-BEE0-4F4F-A992-04F326A36362}" type="sibTrans" cxnId="{2D7ADCF0-F167-4D07-AA4F-020C382A83DB}">
      <dgm:prSet/>
      <dgm:spPr/>
      <dgm:t>
        <a:bodyPr/>
        <a:lstStyle/>
        <a:p>
          <a:endParaRPr lang="en-US"/>
        </a:p>
      </dgm:t>
    </dgm:pt>
    <dgm:pt modelId="{E84218A4-2D42-4F79-8D1B-7E257849D7D9}">
      <dgm:prSet/>
      <dgm:spPr>
        <a:solidFill>
          <a:schemeClr val="accent2"/>
        </a:solidFill>
      </dgm:spPr>
      <dgm:t>
        <a:bodyPr/>
        <a:lstStyle/>
        <a:p>
          <a:r>
            <a:rPr lang="en-US" b="1" dirty="0"/>
            <a:t>Opportunities to be engaged with neighbors to improve the community</a:t>
          </a:r>
          <a:endParaRPr lang="en-US" dirty="0"/>
        </a:p>
      </dgm:t>
    </dgm:pt>
    <dgm:pt modelId="{0AD219C8-9A61-40F4-9A07-00992E7C116C}" type="parTrans" cxnId="{B1C44740-C7B2-4B1B-A1A9-AA7AFFECBED3}">
      <dgm:prSet/>
      <dgm:spPr/>
      <dgm:t>
        <a:bodyPr/>
        <a:lstStyle/>
        <a:p>
          <a:endParaRPr lang="en-US"/>
        </a:p>
      </dgm:t>
    </dgm:pt>
    <dgm:pt modelId="{237DD645-9A0D-466E-A70D-8BC6AC99AAD8}" type="sibTrans" cxnId="{B1C44740-C7B2-4B1B-A1A9-AA7AFFECBED3}">
      <dgm:prSet/>
      <dgm:spPr/>
      <dgm:t>
        <a:bodyPr/>
        <a:lstStyle/>
        <a:p>
          <a:endParaRPr lang="en-US"/>
        </a:p>
      </dgm:t>
    </dgm:pt>
    <dgm:pt modelId="{1ACD8EE8-59E0-4536-881A-8DD3480E954E}">
      <dgm:prSet/>
      <dgm:spPr>
        <a:solidFill>
          <a:srgbClr val="FFC000"/>
        </a:solidFill>
      </dgm:spPr>
      <dgm:t>
        <a:bodyPr/>
        <a:lstStyle/>
        <a:p>
          <a:r>
            <a:rPr lang="en-US" b="1" dirty="0"/>
            <a:t>Peer and outreach service providers  to link villagers to housing, health, and other services</a:t>
          </a:r>
          <a:endParaRPr lang="en-US" dirty="0"/>
        </a:p>
      </dgm:t>
    </dgm:pt>
    <dgm:pt modelId="{511A2215-1710-4F17-9DAA-17CE00A01A55}" type="parTrans" cxnId="{02B62A1D-345C-4AE5-8BA4-B7D4A6FE0588}">
      <dgm:prSet/>
      <dgm:spPr/>
      <dgm:t>
        <a:bodyPr/>
        <a:lstStyle/>
        <a:p>
          <a:endParaRPr lang="en-US"/>
        </a:p>
      </dgm:t>
    </dgm:pt>
    <dgm:pt modelId="{81C7F5D9-E358-4F70-B95B-04BA39B2D820}" type="sibTrans" cxnId="{02B62A1D-345C-4AE5-8BA4-B7D4A6FE0588}">
      <dgm:prSet/>
      <dgm:spPr/>
      <dgm:t>
        <a:bodyPr/>
        <a:lstStyle/>
        <a:p>
          <a:endParaRPr lang="en-US"/>
        </a:p>
      </dgm:t>
    </dgm:pt>
    <dgm:pt modelId="{A16F34EE-E094-477B-8716-96EEDF6408C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/>
            <a:t>A  paid, resident “village life coordinator “ with lived experience of homelessness</a:t>
          </a:r>
          <a:endParaRPr lang="en-US" dirty="0"/>
        </a:p>
      </dgm:t>
    </dgm:pt>
    <dgm:pt modelId="{24F315F2-5C6E-464C-B19E-EC434EA0A531}" type="parTrans" cxnId="{1038D31A-ADED-4119-8616-23841B079C31}">
      <dgm:prSet/>
      <dgm:spPr/>
      <dgm:t>
        <a:bodyPr/>
        <a:lstStyle/>
        <a:p>
          <a:endParaRPr lang="en-US"/>
        </a:p>
      </dgm:t>
    </dgm:pt>
    <dgm:pt modelId="{C776EDFE-6E01-437E-85EF-B98C709A35EC}" type="sibTrans" cxnId="{1038D31A-ADED-4119-8616-23841B079C31}">
      <dgm:prSet/>
      <dgm:spPr/>
      <dgm:t>
        <a:bodyPr/>
        <a:lstStyle/>
        <a:p>
          <a:endParaRPr lang="en-US"/>
        </a:p>
      </dgm:t>
    </dgm:pt>
    <dgm:pt modelId="{A1D81FBB-10DC-4C6E-8167-6B17A4B62D54}">
      <dgm:prSet/>
      <dgm:spPr>
        <a:solidFill>
          <a:srgbClr val="FF0000"/>
        </a:solidFill>
      </dgm:spPr>
      <dgm:t>
        <a:bodyPr/>
        <a:lstStyle/>
        <a:p>
          <a:r>
            <a:rPr lang="en-US" b="1" dirty="0"/>
            <a:t>A Village Council to address community issues and sustain Good Neighbor Agreement</a:t>
          </a:r>
          <a:endParaRPr lang="en-US" dirty="0"/>
        </a:p>
      </dgm:t>
    </dgm:pt>
    <dgm:pt modelId="{9F3F87D2-9A8C-439C-9747-2C886D2C5EA3}" type="parTrans" cxnId="{ED1EA125-AA09-44D0-815E-19873ADCE2DE}">
      <dgm:prSet/>
      <dgm:spPr/>
      <dgm:t>
        <a:bodyPr/>
        <a:lstStyle/>
        <a:p>
          <a:endParaRPr lang="en-US"/>
        </a:p>
      </dgm:t>
    </dgm:pt>
    <dgm:pt modelId="{5B58C936-BD8D-42F6-813F-07196B7123C2}" type="sibTrans" cxnId="{ED1EA125-AA09-44D0-815E-19873ADCE2DE}">
      <dgm:prSet/>
      <dgm:spPr/>
      <dgm:t>
        <a:bodyPr/>
        <a:lstStyle/>
        <a:p>
          <a:endParaRPr lang="en-US"/>
        </a:p>
      </dgm:t>
    </dgm:pt>
    <dgm:pt modelId="{9167EDB0-EB8E-45D4-90ED-08AA0CF79C74}" type="pres">
      <dgm:prSet presAssocID="{14C30468-F8C5-4ADF-A078-FAD3B11E84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E9BC43-551A-4780-8C08-1A0750797CBC}" type="pres">
      <dgm:prSet presAssocID="{36AEB64A-E9BC-4C9D-B198-CCFD9AFB37B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39B6D-FF6A-4C66-B9CA-CF5A956A8516}" type="pres">
      <dgm:prSet presAssocID="{BC0567EA-BEE0-4F4F-A992-04F326A36362}" presName="sibTrans" presStyleCnt="0"/>
      <dgm:spPr/>
    </dgm:pt>
    <dgm:pt modelId="{351E0847-177B-4653-B6F1-120409D75DE3}" type="pres">
      <dgm:prSet presAssocID="{E84218A4-2D42-4F79-8D1B-7E257849D7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E1B8F-464C-4416-A19C-9472F28806F7}" type="pres">
      <dgm:prSet presAssocID="{237DD645-9A0D-466E-A70D-8BC6AC99AAD8}" presName="sibTrans" presStyleCnt="0"/>
      <dgm:spPr/>
    </dgm:pt>
    <dgm:pt modelId="{B1DE577F-A066-47A9-A51B-A829E04A6828}" type="pres">
      <dgm:prSet presAssocID="{1ACD8EE8-59E0-4536-881A-8DD3480E954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FABF8-505B-43D3-8660-02029380690B}" type="pres">
      <dgm:prSet presAssocID="{81C7F5D9-E358-4F70-B95B-04BA39B2D820}" presName="sibTrans" presStyleCnt="0"/>
      <dgm:spPr/>
    </dgm:pt>
    <dgm:pt modelId="{03667916-0060-4273-8EE8-1D6BDFF968C3}" type="pres">
      <dgm:prSet presAssocID="{A16F34EE-E094-477B-8716-96EEDF6408CE}" presName="node" presStyleLbl="node1" presStyleIdx="3" presStyleCnt="5" custScaleX="111984" custScaleY="1038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57D79-A8AE-4D3B-9520-66383FAC0A5A}" type="pres">
      <dgm:prSet presAssocID="{C776EDFE-6E01-437E-85EF-B98C709A35EC}" presName="sibTrans" presStyleCnt="0"/>
      <dgm:spPr/>
    </dgm:pt>
    <dgm:pt modelId="{2A56648D-CF34-4CB8-B351-9E152FC2EF76}" type="pres">
      <dgm:prSet presAssocID="{A1D81FBB-10DC-4C6E-8167-6B17A4B62D5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38D31A-ADED-4119-8616-23841B079C31}" srcId="{14C30468-F8C5-4ADF-A078-FAD3B11E8413}" destId="{A16F34EE-E094-477B-8716-96EEDF6408CE}" srcOrd="3" destOrd="0" parTransId="{24F315F2-5C6E-464C-B19E-EC434EA0A531}" sibTransId="{C776EDFE-6E01-437E-85EF-B98C709A35EC}"/>
    <dgm:cxn modelId="{BD6632AE-3EC9-8C43-8EE6-8065906FABBB}" type="presOf" srcId="{E84218A4-2D42-4F79-8D1B-7E257849D7D9}" destId="{351E0847-177B-4653-B6F1-120409D75DE3}" srcOrd="0" destOrd="0" presId="urn:microsoft.com/office/officeart/2005/8/layout/default"/>
    <dgm:cxn modelId="{31A2B0E3-3953-7B40-80F7-793DF494CFC2}" type="presOf" srcId="{A16F34EE-E094-477B-8716-96EEDF6408CE}" destId="{03667916-0060-4273-8EE8-1D6BDFF968C3}" srcOrd="0" destOrd="0" presId="urn:microsoft.com/office/officeart/2005/8/layout/default"/>
    <dgm:cxn modelId="{ED1EA125-AA09-44D0-815E-19873ADCE2DE}" srcId="{14C30468-F8C5-4ADF-A078-FAD3B11E8413}" destId="{A1D81FBB-10DC-4C6E-8167-6B17A4B62D54}" srcOrd="4" destOrd="0" parTransId="{9F3F87D2-9A8C-439C-9747-2C886D2C5EA3}" sibTransId="{5B58C936-BD8D-42F6-813F-07196B7123C2}"/>
    <dgm:cxn modelId="{1C88A697-ABF5-8049-A0AF-BBF6069AF549}" type="presOf" srcId="{1ACD8EE8-59E0-4536-881A-8DD3480E954E}" destId="{B1DE577F-A066-47A9-A51B-A829E04A6828}" srcOrd="0" destOrd="0" presId="urn:microsoft.com/office/officeart/2005/8/layout/default"/>
    <dgm:cxn modelId="{02B62A1D-345C-4AE5-8BA4-B7D4A6FE0588}" srcId="{14C30468-F8C5-4ADF-A078-FAD3B11E8413}" destId="{1ACD8EE8-59E0-4536-881A-8DD3480E954E}" srcOrd="2" destOrd="0" parTransId="{511A2215-1710-4F17-9DAA-17CE00A01A55}" sibTransId="{81C7F5D9-E358-4F70-B95B-04BA39B2D820}"/>
    <dgm:cxn modelId="{2D7ADCF0-F167-4D07-AA4F-020C382A83DB}" srcId="{14C30468-F8C5-4ADF-A078-FAD3B11E8413}" destId="{36AEB64A-E9BC-4C9D-B198-CCFD9AFB37B2}" srcOrd="0" destOrd="0" parTransId="{0EF37F60-573E-40E8-9AD6-D8AEFA7E0371}" sibTransId="{BC0567EA-BEE0-4F4F-A992-04F326A36362}"/>
    <dgm:cxn modelId="{008AEFF5-5F1A-0948-A864-C60ABCEA710B}" type="presOf" srcId="{14C30468-F8C5-4ADF-A078-FAD3B11E8413}" destId="{9167EDB0-EB8E-45D4-90ED-08AA0CF79C74}" srcOrd="0" destOrd="0" presId="urn:microsoft.com/office/officeart/2005/8/layout/default"/>
    <dgm:cxn modelId="{B1C44740-C7B2-4B1B-A1A9-AA7AFFECBED3}" srcId="{14C30468-F8C5-4ADF-A078-FAD3B11E8413}" destId="{E84218A4-2D42-4F79-8D1B-7E257849D7D9}" srcOrd="1" destOrd="0" parTransId="{0AD219C8-9A61-40F4-9A07-00992E7C116C}" sibTransId="{237DD645-9A0D-466E-A70D-8BC6AC99AAD8}"/>
    <dgm:cxn modelId="{82C435DA-780C-E146-B738-249CEFE92CF2}" type="presOf" srcId="{36AEB64A-E9BC-4C9D-B198-CCFD9AFB37B2}" destId="{87E9BC43-551A-4780-8C08-1A0750797CBC}" srcOrd="0" destOrd="0" presId="urn:microsoft.com/office/officeart/2005/8/layout/default"/>
    <dgm:cxn modelId="{4D10444F-9B8B-6842-9DDC-82BE8E6E6929}" type="presOf" srcId="{A1D81FBB-10DC-4C6E-8167-6B17A4B62D54}" destId="{2A56648D-CF34-4CB8-B351-9E152FC2EF76}" srcOrd="0" destOrd="0" presId="urn:microsoft.com/office/officeart/2005/8/layout/default"/>
    <dgm:cxn modelId="{899E02E2-FF1A-6542-8E14-BFE0FC1C9507}" type="presParOf" srcId="{9167EDB0-EB8E-45D4-90ED-08AA0CF79C74}" destId="{87E9BC43-551A-4780-8C08-1A0750797CBC}" srcOrd="0" destOrd="0" presId="urn:microsoft.com/office/officeart/2005/8/layout/default"/>
    <dgm:cxn modelId="{C6C368A7-A335-0D47-A934-214E3C7A6063}" type="presParOf" srcId="{9167EDB0-EB8E-45D4-90ED-08AA0CF79C74}" destId="{66D39B6D-FF6A-4C66-B9CA-CF5A956A8516}" srcOrd="1" destOrd="0" presId="urn:microsoft.com/office/officeart/2005/8/layout/default"/>
    <dgm:cxn modelId="{E1418953-EE0A-0E41-BEC9-11BD174B8F14}" type="presParOf" srcId="{9167EDB0-EB8E-45D4-90ED-08AA0CF79C74}" destId="{351E0847-177B-4653-B6F1-120409D75DE3}" srcOrd="2" destOrd="0" presId="urn:microsoft.com/office/officeart/2005/8/layout/default"/>
    <dgm:cxn modelId="{AFFD82FD-D063-474E-A92B-7D0B4236A40E}" type="presParOf" srcId="{9167EDB0-EB8E-45D4-90ED-08AA0CF79C74}" destId="{1F4E1B8F-464C-4416-A19C-9472F28806F7}" srcOrd="3" destOrd="0" presId="urn:microsoft.com/office/officeart/2005/8/layout/default"/>
    <dgm:cxn modelId="{2CE029D7-3396-6445-AE50-EEF65FAF872C}" type="presParOf" srcId="{9167EDB0-EB8E-45D4-90ED-08AA0CF79C74}" destId="{B1DE577F-A066-47A9-A51B-A829E04A6828}" srcOrd="4" destOrd="0" presId="urn:microsoft.com/office/officeart/2005/8/layout/default"/>
    <dgm:cxn modelId="{CDA55BC9-83B2-8B47-A271-C1ABF32A680F}" type="presParOf" srcId="{9167EDB0-EB8E-45D4-90ED-08AA0CF79C74}" destId="{388FABF8-505B-43D3-8660-02029380690B}" srcOrd="5" destOrd="0" presId="urn:microsoft.com/office/officeart/2005/8/layout/default"/>
    <dgm:cxn modelId="{CF71D37B-B8E7-FE4B-B56C-F30917926EE1}" type="presParOf" srcId="{9167EDB0-EB8E-45D4-90ED-08AA0CF79C74}" destId="{03667916-0060-4273-8EE8-1D6BDFF968C3}" srcOrd="6" destOrd="0" presId="urn:microsoft.com/office/officeart/2005/8/layout/default"/>
    <dgm:cxn modelId="{9C0315D3-1264-9A4F-BD0F-5CE07C9BC023}" type="presParOf" srcId="{9167EDB0-EB8E-45D4-90ED-08AA0CF79C74}" destId="{AA457D79-A8AE-4D3B-9520-66383FAC0A5A}" srcOrd="7" destOrd="0" presId="urn:microsoft.com/office/officeart/2005/8/layout/default"/>
    <dgm:cxn modelId="{2C1DEFC0-F6EF-0F44-92CC-772DD501D7BB}" type="presParOf" srcId="{9167EDB0-EB8E-45D4-90ED-08AA0CF79C74}" destId="{2A56648D-CF34-4CB8-B351-9E152FC2EF7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6B1C6F-F4E6-4751-A724-263E5607C24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3AFE1F-A7B8-4749-9B79-FC33939D40C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Founded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/>
            <a:t>by Janet McManus, LMSW and housing advocate for over 40 years, and Dave Weaver, a Kerns Neighborhood Association Board member and homeless services advocate. </a:t>
          </a:r>
          <a:endParaRPr lang="en-US" dirty="0"/>
        </a:p>
      </dgm:t>
    </dgm:pt>
    <dgm:pt modelId="{4E9F41E3-16E1-49A8-AA24-FA76B54C206E}" type="parTrans" cxnId="{2680463D-8915-4D37-8487-8C214F7CD4B3}">
      <dgm:prSet/>
      <dgm:spPr/>
      <dgm:t>
        <a:bodyPr/>
        <a:lstStyle/>
        <a:p>
          <a:endParaRPr lang="en-US"/>
        </a:p>
      </dgm:t>
    </dgm:pt>
    <dgm:pt modelId="{D4BCA058-F2B2-4295-A40E-70646F253907}" type="sibTrans" cxnId="{2680463D-8915-4D37-8487-8C214F7CD4B3}">
      <dgm:prSet/>
      <dgm:spPr/>
      <dgm:t>
        <a:bodyPr/>
        <a:lstStyle/>
        <a:p>
          <a:endParaRPr lang="en-US"/>
        </a:p>
      </dgm:t>
    </dgm:pt>
    <dgm:pt modelId="{427D60EA-1805-46D6-9A45-B35A8CEFFBC9}">
      <dgm:prSet/>
      <dgm:spPr/>
      <dgm:t>
        <a:bodyPr/>
        <a:lstStyle/>
        <a:p>
          <a:r>
            <a:rPr lang="en-US" b="1" dirty="0"/>
            <a:t>Currently managed informally by a group of volunteers from several NE and SE neighborhoods. Plans are underway to incorporate as a non-profit corporation, to apply for tax exemption and to recruit a diverse Board of Directors. </a:t>
          </a:r>
          <a:endParaRPr lang="en-US" dirty="0"/>
        </a:p>
      </dgm:t>
    </dgm:pt>
    <dgm:pt modelId="{091CDE27-4B7F-4E53-B89E-E8099DB7809B}" type="parTrans" cxnId="{B55B65EA-2B1C-4006-9682-C1362E56A0DC}">
      <dgm:prSet/>
      <dgm:spPr/>
      <dgm:t>
        <a:bodyPr/>
        <a:lstStyle/>
        <a:p>
          <a:endParaRPr lang="en-US"/>
        </a:p>
      </dgm:t>
    </dgm:pt>
    <dgm:pt modelId="{1F0B0778-CEEA-46D9-841D-1396E1626AB8}" type="sibTrans" cxnId="{B55B65EA-2B1C-4006-9682-C1362E56A0DC}">
      <dgm:prSet/>
      <dgm:spPr/>
      <dgm:t>
        <a:bodyPr/>
        <a:lstStyle/>
        <a:p>
          <a:endParaRPr lang="en-US"/>
        </a:p>
      </dgm:t>
    </dgm:pt>
    <dgm:pt modelId="{7172B896-7BF2-4E18-8FE9-DD335F7890E5}">
      <dgm:prSet/>
      <dgm:spPr/>
      <dgm:t>
        <a:bodyPr/>
        <a:lstStyle/>
        <a:p>
          <a:r>
            <a:rPr lang="en-US" b="1" dirty="0"/>
            <a:t>Operates under the umbrella of Cascadia Clusters, a 501(c)(3) nonprofit organization that builds the tiny houses and platforms and provides training and jobs for the houseless.  </a:t>
          </a:r>
          <a:endParaRPr lang="en-US" dirty="0"/>
        </a:p>
      </dgm:t>
    </dgm:pt>
    <dgm:pt modelId="{772F2458-46C4-418C-95D2-A4F164275FE1}" type="parTrans" cxnId="{73A3A057-896B-4366-A536-A59BB73672C2}">
      <dgm:prSet/>
      <dgm:spPr/>
      <dgm:t>
        <a:bodyPr/>
        <a:lstStyle/>
        <a:p>
          <a:endParaRPr lang="en-US"/>
        </a:p>
      </dgm:t>
    </dgm:pt>
    <dgm:pt modelId="{86CF6C6F-9A72-4DD9-9050-678594188B30}" type="sibTrans" cxnId="{73A3A057-896B-4366-A536-A59BB73672C2}">
      <dgm:prSet/>
      <dgm:spPr/>
      <dgm:t>
        <a:bodyPr/>
        <a:lstStyle/>
        <a:p>
          <a:endParaRPr lang="en-US"/>
        </a:p>
      </dgm:t>
    </dgm:pt>
    <dgm:pt modelId="{1D9265F3-554C-4D4F-B54C-E558B303BE81}">
      <dgm:prSet/>
      <dgm:spPr/>
      <dgm:t>
        <a:bodyPr/>
        <a:lstStyle/>
        <a:p>
          <a:r>
            <a:rPr lang="en-US" b="1" dirty="0"/>
            <a:t>Is preparing to launch a sustained outreach effort, guided by Street Roots and other organizations led by persons with lived experience of houselessness,  to get to know and engage houseless neighbors in our work.</a:t>
          </a:r>
        </a:p>
      </dgm:t>
    </dgm:pt>
    <dgm:pt modelId="{64632629-B39E-4B1C-89FD-BDADF0C45AE4}" type="parTrans" cxnId="{A4960C23-F676-4AC0-9B07-0CA75A866FA0}">
      <dgm:prSet/>
      <dgm:spPr/>
      <dgm:t>
        <a:bodyPr/>
        <a:lstStyle/>
        <a:p>
          <a:endParaRPr lang="en-US"/>
        </a:p>
      </dgm:t>
    </dgm:pt>
    <dgm:pt modelId="{93D5AE22-B3BF-4A2E-BA4D-DC4C7B798496}" type="sibTrans" cxnId="{A4960C23-F676-4AC0-9B07-0CA75A866FA0}">
      <dgm:prSet/>
      <dgm:spPr/>
      <dgm:t>
        <a:bodyPr/>
        <a:lstStyle/>
        <a:p>
          <a:endParaRPr lang="en-US"/>
        </a:p>
      </dgm:t>
    </dgm:pt>
    <dgm:pt modelId="{2ABFBA89-2841-4DD9-8B70-9B1553DAE9E9}" type="pres">
      <dgm:prSet presAssocID="{C96B1C6F-F4E6-4751-A724-263E5607C24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9794BEB-B785-4316-BCF7-66D0DF6B4C22}" type="pres">
      <dgm:prSet presAssocID="{493AFE1F-A7B8-4749-9B79-FC33939D40C2}" presName="thickLine" presStyleLbl="alignNode1" presStyleIdx="0" presStyleCnt="4"/>
      <dgm:spPr/>
    </dgm:pt>
    <dgm:pt modelId="{FF2EC45D-36EA-44C7-B025-AC4886EB9572}" type="pres">
      <dgm:prSet presAssocID="{493AFE1F-A7B8-4749-9B79-FC33939D40C2}" presName="horz1" presStyleCnt="0"/>
      <dgm:spPr/>
    </dgm:pt>
    <dgm:pt modelId="{A75DCB82-A7B9-4450-B84A-2F8BEA534953}" type="pres">
      <dgm:prSet presAssocID="{493AFE1F-A7B8-4749-9B79-FC33939D40C2}" presName="tx1" presStyleLbl="revTx" presStyleIdx="0" presStyleCnt="4"/>
      <dgm:spPr/>
      <dgm:t>
        <a:bodyPr/>
        <a:lstStyle/>
        <a:p>
          <a:endParaRPr lang="en-US"/>
        </a:p>
      </dgm:t>
    </dgm:pt>
    <dgm:pt modelId="{C5081D76-7E9A-4A59-8D79-CE37EB77CD1D}" type="pres">
      <dgm:prSet presAssocID="{493AFE1F-A7B8-4749-9B79-FC33939D40C2}" presName="vert1" presStyleCnt="0"/>
      <dgm:spPr/>
    </dgm:pt>
    <dgm:pt modelId="{FC1657A6-BC66-490C-B981-FDC74E00570A}" type="pres">
      <dgm:prSet presAssocID="{427D60EA-1805-46D6-9A45-B35A8CEFFBC9}" presName="thickLine" presStyleLbl="alignNode1" presStyleIdx="1" presStyleCnt="4"/>
      <dgm:spPr/>
    </dgm:pt>
    <dgm:pt modelId="{EE19BD1B-EB08-46D7-82A6-CB8C980D8FD5}" type="pres">
      <dgm:prSet presAssocID="{427D60EA-1805-46D6-9A45-B35A8CEFFBC9}" presName="horz1" presStyleCnt="0"/>
      <dgm:spPr/>
    </dgm:pt>
    <dgm:pt modelId="{1A7C1CFB-EAE2-4C77-BB79-E341D8A27B7A}" type="pres">
      <dgm:prSet presAssocID="{427D60EA-1805-46D6-9A45-B35A8CEFFBC9}" presName="tx1" presStyleLbl="revTx" presStyleIdx="1" presStyleCnt="4"/>
      <dgm:spPr/>
      <dgm:t>
        <a:bodyPr/>
        <a:lstStyle/>
        <a:p>
          <a:endParaRPr lang="en-US"/>
        </a:p>
      </dgm:t>
    </dgm:pt>
    <dgm:pt modelId="{543C74CB-01B4-4665-82C2-4AB4EE4E9311}" type="pres">
      <dgm:prSet presAssocID="{427D60EA-1805-46D6-9A45-B35A8CEFFBC9}" presName="vert1" presStyleCnt="0"/>
      <dgm:spPr/>
    </dgm:pt>
    <dgm:pt modelId="{4EC4D050-E8F5-4151-851B-0B0AF6C134F6}" type="pres">
      <dgm:prSet presAssocID="{7172B896-7BF2-4E18-8FE9-DD335F7890E5}" presName="thickLine" presStyleLbl="alignNode1" presStyleIdx="2" presStyleCnt="4"/>
      <dgm:spPr/>
    </dgm:pt>
    <dgm:pt modelId="{BAC440C1-DCF8-451D-82B4-25C8778D5D4C}" type="pres">
      <dgm:prSet presAssocID="{7172B896-7BF2-4E18-8FE9-DD335F7890E5}" presName="horz1" presStyleCnt="0"/>
      <dgm:spPr/>
    </dgm:pt>
    <dgm:pt modelId="{55B48020-1DDF-41CA-8D44-C7E8C24F0B11}" type="pres">
      <dgm:prSet presAssocID="{7172B896-7BF2-4E18-8FE9-DD335F7890E5}" presName="tx1" presStyleLbl="revTx" presStyleIdx="2" presStyleCnt="4"/>
      <dgm:spPr/>
      <dgm:t>
        <a:bodyPr/>
        <a:lstStyle/>
        <a:p>
          <a:endParaRPr lang="en-US"/>
        </a:p>
      </dgm:t>
    </dgm:pt>
    <dgm:pt modelId="{1C5ABFB2-EF83-40E1-A55F-FFEA49A2276F}" type="pres">
      <dgm:prSet presAssocID="{7172B896-7BF2-4E18-8FE9-DD335F7890E5}" presName="vert1" presStyleCnt="0"/>
      <dgm:spPr/>
    </dgm:pt>
    <dgm:pt modelId="{4704F3F0-F194-4CB1-9381-672059B83AA7}" type="pres">
      <dgm:prSet presAssocID="{1D9265F3-554C-4D4F-B54C-E558B303BE81}" presName="thickLine" presStyleLbl="alignNode1" presStyleIdx="3" presStyleCnt="4"/>
      <dgm:spPr/>
    </dgm:pt>
    <dgm:pt modelId="{BEA85D7C-36DC-4042-9910-2E290D21A2E8}" type="pres">
      <dgm:prSet presAssocID="{1D9265F3-554C-4D4F-B54C-E558B303BE81}" presName="horz1" presStyleCnt="0"/>
      <dgm:spPr/>
    </dgm:pt>
    <dgm:pt modelId="{0BD17CBE-ADB6-4B08-8156-9E2452338FA3}" type="pres">
      <dgm:prSet presAssocID="{1D9265F3-554C-4D4F-B54C-E558B303BE81}" presName="tx1" presStyleLbl="revTx" presStyleIdx="3" presStyleCnt="4"/>
      <dgm:spPr/>
      <dgm:t>
        <a:bodyPr/>
        <a:lstStyle/>
        <a:p>
          <a:endParaRPr lang="en-US"/>
        </a:p>
      </dgm:t>
    </dgm:pt>
    <dgm:pt modelId="{36B10162-5F8B-4635-9786-7AD568A6D61B}" type="pres">
      <dgm:prSet presAssocID="{1D9265F3-554C-4D4F-B54C-E558B303BE81}" presName="vert1" presStyleCnt="0"/>
      <dgm:spPr/>
    </dgm:pt>
  </dgm:ptLst>
  <dgm:cxnLst>
    <dgm:cxn modelId="{2680463D-8915-4D37-8487-8C214F7CD4B3}" srcId="{C96B1C6F-F4E6-4751-A724-263E5607C240}" destId="{493AFE1F-A7B8-4749-9B79-FC33939D40C2}" srcOrd="0" destOrd="0" parTransId="{4E9F41E3-16E1-49A8-AA24-FA76B54C206E}" sibTransId="{D4BCA058-F2B2-4295-A40E-70646F253907}"/>
    <dgm:cxn modelId="{4469802F-28BC-354B-82A7-E8F095DBCF3E}" type="presOf" srcId="{427D60EA-1805-46D6-9A45-B35A8CEFFBC9}" destId="{1A7C1CFB-EAE2-4C77-BB79-E341D8A27B7A}" srcOrd="0" destOrd="0" presId="urn:microsoft.com/office/officeart/2008/layout/LinedList"/>
    <dgm:cxn modelId="{540A9554-9612-5D4A-96F6-8179C7C2FB11}" type="presOf" srcId="{493AFE1F-A7B8-4749-9B79-FC33939D40C2}" destId="{A75DCB82-A7B9-4450-B84A-2F8BEA534953}" srcOrd="0" destOrd="0" presId="urn:microsoft.com/office/officeart/2008/layout/LinedList"/>
    <dgm:cxn modelId="{73A3A057-896B-4366-A536-A59BB73672C2}" srcId="{C96B1C6F-F4E6-4751-A724-263E5607C240}" destId="{7172B896-7BF2-4E18-8FE9-DD335F7890E5}" srcOrd="2" destOrd="0" parTransId="{772F2458-46C4-418C-95D2-A4F164275FE1}" sibTransId="{86CF6C6F-9A72-4DD9-9050-678594188B30}"/>
    <dgm:cxn modelId="{110B45A0-13E7-1947-A2B1-4C0E0AEC82DF}" type="presOf" srcId="{C96B1C6F-F4E6-4751-A724-263E5607C240}" destId="{2ABFBA89-2841-4DD9-8B70-9B1553DAE9E9}" srcOrd="0" destOrd="0" presId="urn:microsoft.com/office/officeart/2008/layout/LinedList"/>
    <dgm:cxn modelId="{B674077E-FF98-7845-8AB8-D161D08AFC15}" type="presOf" srcId="{7172B896-7BF2-4E18-8FE9-DD335F7890E5}" destId="{55B48020-1DDF-41CA-8D44-C7E8C24F0B11}" srcOrd="0" destOrd="0" presId="urn:microsoft.com/office/officeart/2008/layout/LinedList"/>
    <dgm:cxn modelId="{B55B65EA-2B1C-4006-9682-C1362E56A0DC}" srcId="{C96B1C6F-F4E6-4751-A724-263E5607C240}" destId="{427D60EA-1805-46D6-9A45-B35A8CEFFBC9}" srcOrd="1" destOrd="0" parTransId="{091CDE27-4B7F-4E53-B89E-E8099DB7809B}" sibTransId="{1F0B0778-CEEA-46D9-841D-1396E1626AB8}"/>
    <dgm:cxn modelId="{EE9B392F-993F-FB43-9F11-E5A1B79622B2}" type="presOf" srcId="{1D9265F3-554C-4D4F-B54C-E558B303BE81}" destId="{0BD17CBE-ADB6-4B08-8156-9E2452338FA3}" srcOrd="0" destOrd="0" presId="urn:microsoft.com/office/officeart/2008/layout/LinedList"/>
    <dgm:cxn modelId="{A4960C23-F676-4AC0-9B07-0CA75A866FA0}" srcId="{C96B1C6F-F4E6-4751-A724-263E5607C240}" destId="{1D9265F3-554C-4D4F-B54C-E558B303BE81}" srcOrd="3" destOrd="0" parTransId="{64632629-B39E-4B1C-89FD-BDADF0C45AE4}" sibTransId="{93D5AE22-B3BF-4A2E-BA4D-DC4C7B798496}"/>
    <dgm:cxn modelId="{D57A65E8-E397-234D-82FD-660FABD226FA}" type="presParOf" srcId="{2ABFBA89-2841-4DD9-8B70-9B1553DAE9E9}" destId="{49794BEB-B785-4316-BCF7-66D0DF6B4C22}" srcOrd="0" destOrd="0" presId="urn:microsoft.com/office/officeart/2008/layout/LinedList"/>
    <dgm:cxn modelId="{82998B61-7FFB-C041-9C13-17B9F963A707}" type="presParOf" srcId="{2ABFBA89-2841-4DD9-8B70-9B1553DAE9E9}" destId="{FF2EC45D-36EA-44C7-B025-AC4886EB9572}" srcOrd="1" destOrd="0" presId="urn:microsoft.com/office/officeart/2008/layout/LinedList"/>
    <dgm:cxn modelId="{84C8C2F3-7B1A-4A43-AAA9-28679AB9F70D}" type="presParOf" srcId="{FF2EC45D-36EA-44C7-B025-AC4886EB9572}" destId="{A75DCB82-A7B9-4450-B84A-2F8BEA534953}" srcOrd="0" destOrd="0" presId="urn:microsoft.com/office/officeart/2008/layout/LinedList"/>
    <dgm:cxn modelId="{03CF0434-F312-8147-81B8-DC4B65421346}" type="presParOf" srcId="{FF2EC45D-36EA-44C7-B025-AC4886EB9572}" destId="{C5081D76-7E9A-4A59-8D79-CE37EB77CD1D}" srcOrd="1" destOrd="0" presId="urn:microsoft.com/office/officeart/2008/layout/LinedList"/>
    <dgm:cxn modelId="{B8FF4687-1084-5A4C-89A6-01D91BB464F4}" type="presParOf" srcId="{2ABFBA89-2841-4DD9-8B70-9B1553DAE9E9}" destId="{FC1657A6-BC66-490C-B981-FDC74E00570A}" srcOrd="2" destOrd="0" presId="urn:microsoft.com/office/officeart/2008/layout/LinedList"/>
    <dgm:cxn modelId="{D8469C81-F2D6-B94D-9775-1BFACB3F49B7}" type="presParOf" srcId="{2ABFBA89-2841-4DD9-8B70-9B1553DAE9E9}" destId="{EE19BD1B-EB08-46D7-82A6-CB8C980D8FD5}" srcOrd="3" destOrd="0" presId="urn:microsoft.com/office/officeart/2008/layout/LinedList"/>
    <dgm:cxn modelId="{24BC9369-03BD-604F-B1BF-DCDA611FA5FA}" type="presParOf" srcId="{EE19BD1B-EB08-46D7-82A6-CB8C980D8FD5}" destId="{1A7C1CFB-EAE2-4C77-BB79-E341D8A27B7A}" srcOrd="0" destOrd="0" presId="urn:microsoft.com/office/officeart/2008/layout/LinedList"/>
    <dgm:cxn modelId="{010B1AA9-6740-434B-B351-90D92027D3B2}" type="presParOf" srcId="{EE19BD1B-EB08-46D7-82A6-CB8C980D8FD5}" destId="{543C74CB-01B4-4665-82C2-4AB4EE4E9311}" srcOrd="1" destOrd="0" presId="urn:microsoft.com/office/officeart/2008/layout/LinedList"/>
    <dgm:cxn modelId="{F6363324-3E57-E642-84A6-058AB89BCEB0}" type="presParOf" srcId="{2ABFBA89-2841-4DD9-8B70-9B1553DAE9E9}" destId="{4EC4D050-E8F5-4151-851B-0B0AF6C134F6}" srcOrd="4" destOrd="0" presId="urn:microsoft.com/office/officeart/2008/layout/LinedList"/>
    <dgm:cxn modelId="{D99EF5E9-325B-6647-9A0F-01CB70FD8D16}" type="presParOf" srcId="{2ABFBA89-2841-4DD9-8B70-9B1553DAE9E9}" destId="{BAC440C1-DCF8-451D-82B4-25C8778D5D4C}" srcOrd="5" destOrd="0" presId="urn:microsoft.com/office/officeart/2008/layout/LinedList"/>
    <dgm:cxn modelId="{0E245403-9B38-EF42-AB2E-8EB25E3ED68B}" type="presParOf" srcId="{BAC440C1-DCF8-451D-82B4-25C8778D5D4C}" destId="{55B48020-1DDF-41CA-8D44-C7E8C24F0B11}" srcOrd="0" destOrd="0" presId="urn:microsoft.com/office/officeart/2008/layout/LinedList"/>
    <dgm:cxn modelId="{F5A3AA7A-BAD0-394C-89F0-0E1C4D2030B0}" type="presParOf" srcId="{BAC440C1-DCF8-451D-82B4-25C8778D5D4C}" destId="{1C5ABFB2-EF83-40E1-A55F-FFEA49A2276F}" srcOrd="1" destOrd="0" presId="urn:microsoft.com/office/officeart/2008/layout/LinedList"/>
    <dgm:cxn modelId="{CDBB1A0C-EFBB-274D-95F2-AFA0826E408B}" type="presParOf" srcId="{2ABFBA89-2841-4DD9-8B70-9B1553DAE9E9}" destId="{4704F3F0-F194-4CB1-9381-672059B83AA7}" srcOrd="6" destOrd="0" presId="urn:microsoft.com/office/officeart/2008/layout/LinedList"/>
    <dgm:cxn modelId="{E48FB259-319D-4347-A959-005982E59A28}" type="presParOf" srcId="{2ABFBA89-2841-4DD9-8B70-9B1553DAE9E9}" destId="{BEA85D7C-36DC-4042-9910-2E290D21A2E8}" srcOrd="7" destOrd="0" presId="urn:microsoft.com/office/officeart/2008/layout/LinedList"/>
    <dgm:cxn modelId="{EDB6D548-B33B-A049-A04F-268B03FB9620}" type="presParOf" srcId="{BEA85D7C-36DC-4042-9910-2E290D21A2E8}" destId="{0BD17CBE-ADB6-4B08-8156-9E2452338FA3}" srcOrd="0" destOrd="0" presId="urn:microsoft.com/office/officeart/2008/layout/LinedList"/>
    <dgm:cxn modelId="{78A77F93-E838-AA49-9FD9-CF47F1916EB2}" type="presParOf" srcId="{BEA85D7C-36DC-4042-9910-2E290D21A2E8}" destId="{36B10162-5F8B-4635-9786-7AD568A6D61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9BC43-551A-4780-8C08-1A0750797CBC}">
      <dsp:nvSpPr>
        <dsp:cNvPr id="0" name=""/>
        <dsp:cNvSpPr/>
      </dsp:nvSpPr>
      <dsp:spPr>
        <a:xfrm>
          <a:off x="431119" y="1846"/>
          <a:ext cx="2528552" cy="1517131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Volunteer services such as communal meals, recreational and social activities</a:t>
          </a:r>
          <a:endParaRPr lang="en-US" sz="1900" kern="1200" dirty="0"/>
        </a:p>
      </dsp:txBody>
      <dsp:txXfrm>
        <a:off x="431119" y="1846"/>
        <a:ext cx="2528552" cy="1517131"/>
      </dsp:txXfrm>
    </dsp:sp>
    <dsp:sp modelId="{351E0847-177B-4653-B6F1-120409D75DE3}">
      <dsp:nvSpPr>
        <dsp:cNvPr id="0" name=""/>
        <dsp:cNvSpPr/>
      </dsp:nvSpPr>
      <dsp:spPr>
        <a:xfrm>
          <a:off x="3212527" y="1846"/>
          <a:ext cx="2528552" cy="1517131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Opportunities to be engaged with neighbors to improve the community</a:t>
          </a:r>
          <a:endParaRPr lang="en-US" sz="1900" kern="1200" dirty="0"/>
        </a:p>
      </dsp:txBody>
      <dsp:txXfrm>
        <a:off x="3212527" y="1846"/>
        <a:ext cx="2528552" cy="1517131"/>
      </dsp:txXfrm>
    </dsp:sp>
    <dsp:sp modelId="{B1DE577F-A066-47A9-A51B-A829E04A6828}">
      <dsp:nvSpPr>
        <dsp:cNvPr id="0" name=""/>
        <dsp:cNvSpPr/>
      </dsp:nvSpPr>
      <dsp:spPr>
        <a:xfrm>
          <a:off x="279608" y="1801022"/>
          <a:ext cx="2528552" cy="1517131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Peer and outreach service providers  to link villagers to housing, health, and other services</a:t>
          </a:r>
          <a:endParaRPr lang="en-US" sz="1900" kern="1200" dirty="0"/>
        </a:p>
      </dsp:txBody>
      <dsp:txXfrm>
        <a:off x="279608" y="1801022"/>
        <a:ext cx="2528552" cy="1517131"/>
      </dsp:txXfrm>
    </dsp:sp>
    <dsp:sp modelId="{03667916-0060-4273-8EE8-1D6BDFF968C3}">
      <dsp:nvSpPr>
        <dsp:cNvPr id="0" name=""/>
        <dsp:cNvSpPr/>
      </dsp:nvSpPr>
      <dsp:spPr>
        <a:xfrm>
          <a:off x="3061016" y="1771833"/>
          <a:ext cx="2831574" cy="1575510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A  paid, resident “village life coordinator “ with lived experience of homelessness</a:t>
          </a:r>
          <a:endParaRPr lang="en-US" sz="1900" kern="1200" dirty="0"/>
        </a:p>
      </dsp:txBody>
      <dsp:txXfrm>
        <a:off x="3061016" y="1771833"/>
        <a:ext cx="2831574" cy="1575510"/>
      </dsp:txXfrm>
    </dsp:sp>
    <dsp:sp modelId="{2A56648D-CF34-4CB8-B351-9E152FC2EF76}">
      <dsp:nvSpPr>
        <dsp:cNvPr id="0" name=""/>
        <dsp:cNvSpPr/>
      </dsp:nvSpPr>
      <dsp:spPr>
        <a:xfrm>
          <a:off x="1821823" y="3600199"/>
          <a:ext cx="2528552" cy="1517131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A Village Council to address community issues and sustain Good Neighbor Agreement</a:t>
          </a:r>
          <a:endParaRPr lang="en-US" sz="1900" kern="1200" dirty="0"/>
        </a:p>
      </dsp:txBody>
      <dsp:txXfrm>
        <a:off x="1821823" y="3600199"/>
        <a:ext cx="2528552" cy="1517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94BEB-B785-4316-BCF7-66D0DF6B4C22}">
      <dsp:nvSpPr>
        <dsp:cNvPr id="0" name=""/>
        <dsp:cNvSpPr/>
      </dsp:nvSpPr>
      <dsp:spPr>
        <a:xfrm>
          <a:off x="0" y="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DCB82-A7B9-4450-B84A-2F8BEA534953}">
      <dsp:nvSpPr>
        <dsp:cNvPr id="0" name=""/>
        <dsp:cNvSpPr/>
      </dsp:nvSpPr>
      <dsp:spPr>
        <a:xfrm>
          <a:off x="0" y="0"/>
          <a:ext cx="6172199" cy="14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/>
              </a:solidFill>
            </a:rPr>
            <a:t>Founded</a:t>
          </a:r>
          <a:r>
            <a:rPr lang="en-US" sz="1800" b="1" kern="1200" dirty="0">
              <a:solidFill>
                <a:srgbClr val="C00000"/>
              </a:solidFill>
            </a:rPr>
            <a:t> </a:t>
          </a:r>
          <a:r>
            <a:rPr lang="en-US" sz="1800" b="1" kern="1200" dirty="0"/>
            <a:t>by Janet McManus, LMSW and housing advocate for over 40 years, and Dave Weaver, a Kerns Neighborhood Association Board member and homeless services advocate. </a:t>
          </a:r>
          <a:endParaRPr lang="en-US" sz="1800" kern="1200" dirty="0"/>
        </a:p>
      </dsp:txBody>
      <dsp:txXfrm>
        <a:off x="0" y="0"/>
        <a:ext cx="6172199" cy="1421295"/>
      </dsp:txXfrm>
    </dsp:sp>
    <dsp:sp modelId="{FC1657A6-BC66-490C-B981-FDC74E00570A}">
      <dsp:nvSpPr>
        <dsp:cNvPr id="0" name=""/>
        <dsp:cNvSpPr/>
      </dsp:nvSpPr>
      <dsp:spPr>
        <a:xfrm>
          <a:off x="0" y="1421295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C1CFB-EAE2-4C77-BB79-E341D8A27B7A}">
      <dsp:nvSpPr>
        <dsp:cNvPr id="0" name=""/>
        <dsp:cNvSpPr/>
      </dsp:nvSpPr>
      <dsp:spPr>
        <a:xfrm>
          <a:off x="0" y="1421295"/>
          <a:ext cx="6172199" cy="14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Currently managed informally by a group of volunteers from several NE and SE neighborhoods. Plans are underway to incorporate as a non-profit corporation, to apply for tax exemption and to recruit a diverse Board of Directors. </a:t>
          </a:r>
          <a:endParaRPr lang="en-US" sz="1800" kern="1200" dirty="0"/>
        </a:p>
      </dsp:txBody>
      <dsp:txXfrm>
        <a:off x="0" y="1421295"/>
        <a:ext cx="6172199" cy="1421295"/>
      </dsp:txXfrm>
    </dsp:sp>
    <dsp:sp modelId="{4EC4D050-E8F5-4151-851B-0B0AF6C134F6}">
      <dsp:nvSpPr>
        <dsp:cNvPr id="0" name=""/>
        <dsp:cNvSpPr/>
      </dsp:nvSpPr>
      <dsp:spPr>
        <a:xfrm>
          <a:off x="0" y="2842591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48020-1DDF-41CA-8D44-C7E8C24F0B11}">
      <dsp:nvSpPr>
        <dsp:cNvPr id="0" name=""/>
        <dsp:cNvSpPr/>
      </dsp:nvSpPr>
      <dsp:spPr>
        <a:xfrm>
          <a:off x="0" y="2842591"/>
          <a:ext cx="6172199" cy="14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Operates under the umbrella of Cascadia Clusters, a 501(c)(3) nonprofit organization that builds the tiny houses and platforms and provides training and jobs for the houseless.  </a:t>
          </a:r>
          <a:endParaRPr lang="en-US" sz="1800" kern="1200" dirty="0"/>
        </a:p>
      </dsp:txBody>
      <dsp:txXfrm>
        <a:off x="0" y="2842591"/>
        <a:ext cx="6172199" cy="1421295"/>
      </dsp:txXfrm>
    </dsp:sp>
    <dsp:sp modelId="{4704F3F0-F194-4CB1-9381-672059B83AA7}">
      <dsp:nvSpPr>
        <dsp:cNvPr id="0" name=""/>
        <dsp:cNvSpPr/>
      </dsp:nvSpPr>
      <dsp:spPr>
        <a:xfrm>
          <a:off x="0" y="426388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17CBE-ADB6-4B08-8156-9E2452338FA3}">
      <dsp:nvSpPr>
        <dsp:cNvPr id="0" name=""/>
        <dsp:cNvSpPr/>
      </dsp:nvSpPr>
      <dsp:spPr>
        <a:xfrm>
          <a:off x="0" y="4263886"/>
          <a:ext cx="6172199" cy="1421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Is preparing to launch a sustained outreach effort, guided by Street Roots and other organizations led by persons with lived experience of houselessness,  to get to know and engage houseless neighbors in our work.</a:t>
          </a:r>
        </a:p>
      </dsp:txBody>
      <dsp:txXfrm>
        <a:off x="0" y="4263886"/>
        <a:ext cx="6172199" cy="1421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1:16.3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1:37.7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24 62,'43'-1,"49"3,-83-1,0 1,-1 1,1 0,-1 0,0 0,9 6,15 6,-16-9,-11-5,0 1,1 0,-1 0,0 0,0 1,0-1,-1 1,1 1,-1-1,1 1,-1-1,0 1,3 5,-1-2,0 0,1 0,0-1,-1 0,2 0,-1-1,9 5,8 4,27 10,-42-21,0 0,0-1,0 1,0-2,0 1,11-1,58-2,-32-1,66 3,83-3,-186 0,-1 1,0-2,0 1,0-1,0 0,0-1,-1 0,8-5,30-14,-27 16,-1 0,0-1,-1-1,0 0,16-13,-27 19,0 0,0 0,0 1,0 0,0 0,1 0,-1 0,1 1,-1 0,12 0,8 0,29 3,-19-1,-23 0,15-1,-25 0,-18 0,-405 0,393-1,0-2,-47-10,-21-4,-27 13,75 3,-81-10,74 4,1 3,-89 5,47 1,31-2,49 0,47 0,678 0,-692 0,0 1,33 5,-43-5,0 1,-1 0,1 0,-1 1,1 0,-1 0,0 1,0-1,-1 1,7 6,7 7,-1 1,0 1,27 39,-19-24,2-1,51 49,-31-35,-43-43,0 0,0 0,0 0,1 0,0-1,-1 0,1-1,1 1,-1-1,0 0,0 0,1-1,-1 0,9 1,7-1,1-1,40-6,-49 4,1 0,25-9,-51 8,-17 0,22 3,-69-9,33 4,-44 0,69 3,-1 0,1-1,0-1,1 0,-1-2,-23-10,-26-7,34 16,0 1,0 2,-1 2,1 0,-38 4,30 0,0-2,-73-10,37-3,-1 4,-118 2,74-3,36 2,70 9,12 3,4-3,0 1,0-1,0 0,1 0,-1 0,0 0,1 0,-1-1,1 1,-1 0,1-1,-1 1,4 0,18 5,1 0,0-2,47 3,79-8,-72-1,958 2,-1032 0,0 0,1 0,-1-1,0 1,0-1,0 0,0 0,0 0,0 0,4-3,-6 3,-1 0,1 0,-1-1,1 1,-1-1,0 1,1-1,-1 1,0-1,0 0,0 1,-1-1,1 0,0 0,-1 0,1 0,-1 0,1 0,-1 1,0-1,0 0,0 0,0-4,-1-5,0 0,0 0,-1 0,-1 1,0-1,0 0,-6-11,7 18,0 0,0 0,0 0,0 0,-1 1,0-1,1 1,-1-1,0 1,-1 0,1 1,0-1,-1 0,0 1,1 0,-1 0,0 0,0 0,0 1,-1-1,-4 0,-28-1,0 2,-40 4,-5 0,76-3,-24 0,0-1,0-1,-31-6,2-4,0 4,-73-3,-122 12,100 1,-193-2,330 3,17-3,0 0,0 0,0 0,0 0,0 0,0 1,0-1,0 0,0 0,0 0,0 0,0 1,0-1,0 0,0 0,0 0,0 0,0 1,0-1,0 0,0 0,0 0,0 0,0 0,0 1,0-1,1 0,-1 0,0 0,0 0,0 0,0 0,0 0,0 1,1-1,-1 0,0 0,0 0,0 0,0 0,0 0,1 0,-1 0,0 0,3 2,1-1,-1 1,1-1,-1 0,1 0,5 1,62 2,83-4,-53-2,-84 2,1-1,-1 1,0 1,1 1,-1 0,33 9,-39-8,0 1,0 1,-1 0,1 0,-1 1,0 0,0 1,-1 0,0 0,11 12,-4-1,1-2,0 0,28 19,-37-29,1-1,0 0,0 0,0-1,0-1,1 0,-1 0,1 0,0-1,17 1,-12-2,-4 0,1-1,0 1,-1-2,1 0,0 0,18-5,-28 5,0-1,0 1,0-1,0 0,0 1,0-1,0 0,0 0,-1 0,1 0,-1-1,0 1,1 0,-1-1,0 1,-1 0,1-1,0 0,-1 1,1-1,-1 1,0-1,1 1,-2-5,1 3,0 1,0 0,0-1,0 1,-1 0,1-1,-1 1,0 0,0 0,-1-1,1 1,-1 0,1 0,-1 1,0-1,0 0,0 0,-4-3,1 3,0 1,0-1,0 1,0 0,0 1,0-1,0 1,-1 0,1 1,-8-1,-60 3,36 1,7-3,-73 6,90-4,0 1,0 0,1 1,-1 0,1 1,-12 6,-27 16,-85 48,124-67,-20 13,30-20,0 0,0-1,0 1,0 0,0 0,0-1,0 1,0-1,0 0,0 1,0-1,0 0,-4-1,6 1,-1 0,1-1,-1 1,0-1,1 1,-1-1,1 0,-1 1,1-1,0 1,-1-1,1 0,0 0,-1 1,1-1,0 0,0 1,-1-1,1 0,0 0,0 1,0-1,0 0,0 0,0 1,0-1,1 0,-1 0,0 1,0-1,0 0,1 0,10-34,-8 24,0 3,-1 0,1-1,-1 0,0 0,0-15,-2 22,0 1,0-1,0 0,0 1,0-1,-1 0,1 1,-1-1,1 0,-1 1,1-1,-1 1,0-1,0 1,0-1,0 1,0 0,0-1,0 1,0 0,0 0,-1 0,1 0,0 0,-1 0,1 0,-1 0,1 1,-1-1,1 1,-1-1,-2 0,-7 0,-1-1,0 1,0 1,0 0,0 1,0 1,1-1,-1 2,0 0,1 0,0 1,-19 8,27-10,0-1,0 0,0 0,-1 0,1 0,-1 0,1-1,0 0,-1 1,1-1,-1-1,1 1,0 0,-1-1,1 0,0 1,-5-3,7 3,0-1,0 1,0 0,-1 0,1 0,0 0,0 0,0 0,0 0,0 0,-1 0,1 0,0 0,0 1,0-1,0 0,0 1,0-1,0 1,0 0,0-1,0 1,0 0,0-1,-1 2,1 0,-1 1,1-1,-1 0,1 1,0-1,0 0,0 1,0-1,1 1,-1 4,0-1,0 0,1 1,0-1,0 0,1 1,-1-1,1 0,3 11,-3-16,0 1,0-1,0 1,0-1,0 1,0-1,0 1,0-1,0 0,0 0,1 1,-1-1,1 0,-1 0,1-1,-1 1,1 0,2 0,-1 0,1 0,-1 0,1-1,-1 1,1-1,0 0,-1 0,6-1,1-1,0 0,0-1,0 0,0-1,12-6,-1 0,0 1,0 1,1 1,0 1,0 1,1 1,25-2,164 4,-104 5,-81-4,-19 0,0 1,0 0,1 0,-1 0,0 1,1 0,-1 1,0 0,0 0,0 1,0 0,7 4,5 6,35 16,-46-25,0-1,0 0,0-1,1 0,-1 0,20 1,249-4,-103-1,-175 2,-1 0,1 0,0 0,0 0,0 0,0 0,0 0,0 0,0 0,0 0,0 0,0 0,-1 0,1 0,0 0,0 0,0 0,0 0,0-1,0 1,0 0,0 0,0 0,0 0,0 0,0 0,0 0,-1 0,1 0,0 0,0 0,0 0,0 0,0-1,0 1,0 0,0 0,0 0,0 0,0 0,0 0,0 0,0 0,0 0,0 0,0-1,0 1,0 0,0 0,0 0,0 0,0 0,0 0,0 0,1 0,-1 0,0 0,0 0,0 0,0-1,0 1,0 0,0 0,0 0,0 0,-13-8,-16-7,18 10,-55-26,61 29,0-1,0-1,0 1,1-1,-1 0,1 0,0 0,0-1,-6-9,9 13,1-1,-1 1,1-1,-1 1,1-1,0 1,0-1,0 1,0-1,0 1,0-1,0-1,1 2,-1 0,0 1,0-1,1 0,-1 0,0 1,0-1,0 0,0 0,0 1,0-1,0 0,0 0,-1 1,1-1,0 0,0 1,-1-1,1 0,0 1,-1-1,1 0,0 1,-1-1,1 0,-1 1,1-1,-1 1,1-1,-1 1,0 0,1-1,-1 1,0-1,1 1,-1 0,0 0,1-1,-1 1,-1 0,-16-3,0 2,0 0,0 1,-22 2,-11 1,24-3,-279 12,-135-3,272-10,148 1,12 1,1-1,0 0,0 0,-14-3,20 2,0 1,0-1,0 0,1 1,-1-1,0 0,0 0,0 0,1-1,-1 1,0 0,1-1,-1 1,1-1,0 1,0-1,-1 0,1 1,0-1,0 0,0 0,-1-4,1 3,0-1,0 1,1-1,-1 1,1-1,-1 1,1-1,0 0,0 1,1-1,-1 1,2-7,-1 8,0 1,0-1,0 0,0 0,0 1,1-1,-1 0,0 1,1-1,-1 1,1 0,-1 0,1-1,0 1,-1 0,1 0,0 0,0 1,0-1,0 0,0 1,0-1,4 0,23-2,1 1,37 3,-38 0,0-1,51-7,5-11,73-11,-92 26,66 4,-35 1,-88-2,16 0,33 4,-48-3,-1 1,0 0,0 1,0 0,-1 0,1 1,8 5,-5-2,1 0,0-1,0 0,0-1,1-1,0 0,0-1,0 0,1-1,22 0,40-3,32 0,-106 1,-1 1,0-1,0 0,0 1,0-1,0 1,0 0,0 0,0 0,0 0,-1 0,1 0,0 0,-1 0,1 1,0-1,-1 1,0-1,1 1,-1 0,0-1,0 1,0 0,0 0,0 0,0 0,0 0,-1 0,1 0,-1 0,0 0,1 0,-1 0,0 3,0 1,0 1,-1-1,1 0,-1 0,-1 1,1-1,-1 0,0 0,-1-1,-4 10,2-6,0-1,-1 1,0-1,-1 0,0-1,0 1,-12 8,13-12,-1 0,0 0,0 0,0-1,0 0,-1 0,1-1,-1 0,0-1,-8 2,-30 0,-81-5,35 0,-958 2,1561 0,-483 1,42 8,-42-4,40 0,649-5,-698 2,-12 0,-11 1,-10 1,0-2,0 0,0 0,-28-2,13 0,-562 3,337-4,138 11,-5 0,1-11,1483 1,-1326-3,-24-1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1:48.75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0,'332'0,"-325"1,0 0,1 0,-1 1,0 0,0 0,0 1,0 0,0 0,8 5,-6-2,1-2,1 1,11 3,51 3,-71-8,-7 0,-11 3,-25 3,-1-2,-63 2,-89-7,160-3,31 1,-2 1,0-1,0-1,0 1,-1-1,1 1,0-2,0 1,-6-3,11 4,0 0,-1 0,1 0,0 0,0 0,0 0,0 0,0 0,-1 0,1 0,0 0,0 0,0 0,0 0,0 0,0 0,-1 0,1-1,0 1,0 0,0 0,0 0,0 0,0 0,0 0,0-1,0 1,0 0,-1 0,1 0,0 0,0 0,0 0,0-1,0 1,0 0,0 0,0 0,0 0,0 0,0-1,0 1,0 0,0 0,0 0,1 0,-1-1,8-2,13 0,166 3,21-1,-144-10,-39 5,-21 4,-8 1,-53 0,-115 3,165-1,1 0,-1 1,0 0,1 0,-1 0,1 1,0 0,0 0,-10 7,-13 7,19-14,0 1,0-2,-1 1,1-1,0-1,-1 0,1 0,-1-1,1-1,-1 1,1-2,-15-3,23 5,0-1,0 1,0-1,0 0,0 0,0 0,0 0,0 0,1-1,-1 1,1 0,-1-1,1 1,-1-1,1 0,0 1,0-1,0 0,0 0,0 0,0 0,0 0,0 0,1 0,-1 0,1 0,0 0,-1 0,1 0,0 0,0 0,1 0,-1 0,0 0,1 0,-1 0,1 0,-1 0,1 0,0 0,0 0,0 0,0 0,0 0,1 1,-1-1,0 1,1-1,-1 1,1-1,0 1,-1 0,1 0,0-1,0 1,0 1,-1-1,1 0,4-1,16-1,-1 2,1 0,-1 0,24 4,15 0,51-5,93 5,-203-3,1 0,-1 0,1 0,-1 0,0 0,1 0,-1 1,0-1,1 1,-1-1,0 1,1-1,-1 1,0 0,0 0,0 0,0-1,0 1,0 0,0 0,0 0,0 1,1 1,-2-3,1 1,-1-1,0 1,0-1,0 1,0-1,0 1,-1-1,1 1,0-1,0 1,0-1,0 1,0-1,-1 0,1 1,0-1,0 1,-1-1,1 0,0 1,-1-1,1 0,-1 1,0 0,-1 0,0 0,1 0,-1 0,0 0,0-1,1 1,-1-1,-3 1,-29 3,0-1,-66-5,29 0,50 2,15 0,14 0,16-1,-7 0,0 1,0 1,0 0,-1 1,1 0,0 2,20 7,-36-11,-1 0,1 0,-1 0,1 0,0 0,-1 1,1-1,-1 0,0 1,1-1,-1 0,1 1,-1-1,1 0,-1 1,0-1,1 1,-1-1,0 1,1-1,-1 1,0-1,0 1,0-1,1 1,-1-1,0 1,0 0,0 0,-1 0,1 0,0-1,-1 1,1 0,-1 0,0-1,1 1,-1-1,1 1,-1 0,0-1,1 1,-1-1,0 1,-1-1,-32 13,-9-4,0-2,-67 2,-90-10,182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1:57.4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178 44,'0'574,"-10"-452,1 2,10-45,-2 85,1-162,-4 24,4-26,0 1,0-1,0 1,0-1,0 0,0 1,0-1,0 1,0-1,0 0,-1 1,1-1,0 0,0 1,0-1,-1 0,1 0,0 1,-1-1,1 0,0 0,0 1,-1-1,1 0,0 0,-1 0,1 1,0-1,-1 0,1 0,-1 0,1 0,0 0,-1 0,1 0,0 0,-1 0,1 0,-1 0,1 0,0 0,-1 0,1 0,-1 0,1 0,0-1,-1 1,1 0,0 0,-1 0,1-1,0 1,0 0,-1-1,-3-3,-1-1,1 1,1-1,-1 0,1 0,0 0,0-1,0 1,1-1,0 0,-3-10,-1-8,-4-37,5-8,6-114,1 67,-3 9,3-110,-1 209,1 0,0 0,1 0,0 0,0 1,1-1,7-11,6-14,-15 29,1-1,0 1,0 0,1-1,-1 1,1 1,0-1,0 0,0 1,5-3,-5 4,-1-1,1 0,-1 1,1-1,-1 0,0-1,0 1,0 0,-1-1,1 0,-1 0,0 1,0-1,0-1,1-3,-1-2,-1 0,0 0,-1 0,-1-18,0 122,0-22,1 978,-1-1045,1-1,-1 0,0 1,0-1,0 1,-1-1,-2 7,3-10,1 0,0-1,0 1,-1 0,1 0,-1-1,1 1,0 0,-1-1,0 1,1-1,-1 1,1 0,-1-1,0 1,1-1,-1 0,0 1,1-1,-1 0,0 1,0-1,1 0,-1 0,0 1,0-1,0 0,1 0,-1 0,0 0,0 0,0 0,1 0,-1-1,0 1,0 0,1 0,-1 0,0-1,0 1,1-1,-1 1,0 0,1-1,-1 1,0-1,1 1,-1-1,1 0,-1 1,0-2,-1 0,0-1,1 0,-1 1,1-1,-1 0,1 0,0 0,0 0,0 0,0 0,1 0,-1-7,1-42,0 35,-1-20,-2 1,-2 0,-14-52,10 46,-9-81,29-254,-6 313,-5-87,2-15,-1 164,-1 0,0 1,1-1,-1 0,1 0,-1 0,1 1,0-1,0 0,0 1,0-1,0 0,0 1,0 0,1-1,-1 1,1 0,-1-1,1 1,-1 0,1 0,-1 0,1 1,0-1,0 0,-1 0,1 1,2-1,3 0,0 0,0 0,0 1,0-1,0 2,10 0,-15 0,0-1,0 1,-1-1,1 1,0 0,0 0,0 0,0 0,-1 0,1 0,0 0,-1 1,1-1,-1 1,0-1,1 1,-1-1,0 1,0 0,0 0,0-1,0 1,0 0,-1 0,1 0,-1 0,1 0,-1 0,0 0,1 0,-1 0,-1 4,1 5,0 0,-1 1,-1-1,-3 16,-11 46,4 1,-2 82,9 151,5-296,1 70,-3 105,1-179,0-1,-1 0,0-1,-1 1,1 0,-1-1,0 1,0-1,-1 0,1 0,-1 0,0 0,-1-1,-6 6,4-2,0-1,0 1,0 0,-6 12,7-10,0-1,-1 0,-11 12,12-15,1 0,-1 0,1 1,1-1,-1 1,1 1,-6 13,-4 9,6-18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2:07.59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44 58,'0'1165,"-2"-1144,2-21,0 0,0 0,-1 0,1 0,0 0,0 0,0 0,0 0,0 0,0 0,-1 0,1 0,0 0,0 0,0 0,0 0,0 0,-1 0,1 0,0 0,0 0,0 0,0 0,0 0,0 0,-1 0,1 0,0 0,0 0,0 0,0-1,0 1,0 0,0 0,0 0,0 0,0 0,-1 0,1 0,0-1,0 1,0 0,0 0,0 0,0 0,0 0,0 0,0-1,0 1,0 0,0 0,0 0,0 0,0 0,0-1,0 1,0 0,-8-39,2-287,8 191,-2-415,1 542,-1 0,2 1,-1-1,1 1,0 0,0 0,1-1,6-10,-2 5,1 1,0-1,15-15,-23 27,0 1,0 0,0 0,1-1,-1 1,0 0,0 0,0-1,1 1,-1 0,0 0,0 0,1 0,-1-1,0 1,1 0,-1 0,0 0,0 0,1 0,-1 0,0 0,1 0,-1 0,0 0,1 0,-1 0,0 0,0 0,1 0,-1 0,0 0,1 0,-1 0,0 1,0-1,1 0,-1 0,0 0,0 0,1 1,-1-1,0 0,0 0,1 0,-1 1,0-1,0 0,0 0,0 1,0-1,1 1,5 15,-6-16,5 27,-2-1,0 1,-1 0,-3 28,0-26,1 1,2-1,6 34,2-14,-2 0,-3 0,0 71,-6 246,1-353,-2-1,0 1,-3 12,-4 29,8-49,0 0,0 0,0 0,-1-1,1 1,-1 0,-1-1,1 1,0-1,-1 0,0 1,0-1,-1-1,-4 6,6-7,-1 1,1-1,-1 0,1 0,-1 0,0-1,0 1,0-1,0 1,0-1,0 0,0 0,-1 0,1-1,0 1,0-1,-1 1,1-1,0 0,-1-1,1 1,-6-2,7 1,0 0,1 1,-1-1,0-1,1 1,-1 0,1 0,0-1,-1 1,1-1,0 1,0-1,0 1,0-1,0 0,0 1,0-1,0 0,1 0,-1 0,1 0,0 1,-1-4,0-6,0 0,2-22,-1 21,4-551,-5 392,3 143,1-1,12-53,-8 49,5-51,-11 53,-2 22,1 0,0 1,1-1,0 0,0 1,1-1,0 1,6-16,-4 31,-3 6,0 495,-2-249,1 59,0-331,1 1,0-1,1 1,0-1,1 1,1 0,0 0,0 1,1-1,1 1,11-18,-12 21,-1 0,0-1,0 1,-1-1,0 0,-1 0,0-1,2-16,-3-5,-2-42,-1 26,1 35,-1 1,0 0,-1 0,0 0,0 0,-1 1,-1-1,-6-9,-8-24,13 31,-44-128,42 116,2-1,1-1,-4-41,9-97,1 234,10 237,-1 85,-12-247,1-70,3 82,-2-155,0 0,0 0,0 0,0 0,0 0,0 0,0 0,1 0,-1 0,0 0,1 0,-1 0,1 0,-1 0,1-1,-1 1,1 0,0 0,-1 0,1-1,0 1,0 0,-1-1,1 1,0-1,0 1,1 0,-1-1,0 0,0 0,0 0,0-1,1 1,-1 0,0 0,0-1,0 1,-1-1,1 1,0-1,0 1,0-1,0 1,0-1,-1 0,1 1,0-1,0 0,-1 0,1 0,-1 0,1 0,-1 1,2-3,2-5,-1-1,0 1,0-1,0 0,-1 0,0 0,0-17,-2-68,-1 53,-1-556,-8 460,0-4,10 66,1 59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2:15.90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120 1,'-14'31,"1"0,2 1,0 1,3-1,0 2,3-1,0 1,2 0,2 41,1 32,3 64,15-60,-8-6,1 39,-10-69,-4 119,3-193,0 1,0-1,0 0,0 1,0-1,0 1,-1-1,1 0,-1 1,1-1,-1 0,1 1,-1-1,0 0,0 0,1 1,-1-1,0 0,0 0,0 0,0 0,-1 0,1 0,0-1,0 1,-2 1,2-2,-1-1,1 1,0 0,0 0,-1 0,1-1,0 1,0-1,0 1,0-1,-1 1,1-1,0 0,0 0,0 1,0-1,1 0,-1 0,0 0,0 0,0 0,1 0,-1 0,0 0,1 0,-1 0,1-1,0 1,-1 0,1-2,-8-20,1-1,2 0,0 0,-2-44,7-102,2 85,-4-59,4-124,3 238,0 1,2 0,1 0,1 1,24-50,-1 20,-4 10,-2 3,-18 32,-1 1,0-1,-1 0,5-16,-23 68,1-12,2 2,1-1,1 1,-4 40,10 3,-8 103,3-92,5 121,0 14,-1-205,-1 0,0-1,-1 1,-1-1,0 0,0 0,-1-1,0 0,-10 12,-17 37,27-45,0-1,1 2,1-1,1 0,0 1,1 0,0-1,2 1,0 0,2 16,-3-66,3 0,7-43,2-55,-12 47,0 36,1-1,13-88,-2 71,2-92,-10-69,-3 196,0 29,0-3,0 0,0-1,0 1,1 0,0 0,0-1,4-8,-5 15,0 0,0 0,0-1,0 1,0 0,0 0,0 0,0 0,0 0,0 0,0 0,0 0,0 0,0 0,0 0,0 0,0 0,0-1,0 1,0 0,0 0,1 0,-1 0,0 0,0 0,0 0,0 0,0 0,0 0,0 0,0 0,0 0,0 0,0 0,0 0,1 0,-1 0,0 0,0 0,0 0,0 0,0 0,0 0,0 0,0 0,0 0,0 0,0 0,0 0,1 0,-1 0,0 0,0 0,0 0,0 0,0 1,0-1,0 0,0 0,0 0,0 0,0 0,0 0,0 0,0 0,3 9,1 14,0 367,-6-211,1-164,2-1,-1 1,2-1,0 0,1 0,0 1,10 24,-9-29,-1 1,0 0,0 1,-1-1,2 23,-6 61,0-38,4-7,-1-32,0 0,-1 0,-1 0,-6 31,6-46,0-1,0 1,0-1,0 1,-1-1,1 0,-1 0,0 1,0-1,0 0,0-1,0 1,0 0,0 0,-1-1,1 0,0 1,-1-1,-3 1,5-1,-1-1,1 1,-1-1,1 0,-1 1,1-1,-1 0,1 0,-1 0,1 0,-1 0,1 0,-1-1,1 1,-1 0,1-1,-1 1,1-1,0 0,-1 1,1-1,0 0,-1 0,1 0,0 0,0 0,0 0,0 0,0 0,0 0,0-1,0 1,0 0,1-1,-2-1,-1-7,1 1,0 0,0 0,1-1,0 1,1-1,0 1,1-1,0 1,0 0,1-1,0 1,6-18,-4 21,-1 1,1-1,0 1,0 0,0 0,8-7,-7 8,0-1,0 0,-1 0,1 0,-1-1,4-8,-4 4,0 0,-1 0,0 0,-1-1,0 1,0-20,-3-68,-2 38,2 36,2 0,0 0,1 0,2 0,0 0,9-23,-4 14,-1 0,-1 0,-2 0,-1-1,-2 0,-2-41,0-144,0 198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2:27.9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125 1,'-1'41,"0"4,2 0,1-1,3 0,14 65,-12-75,-2 1,-1 1,-2-1,-5 68,1-30,2 335,0-405,0 0,0 0,-1 0,1 0,-1 1,0-1,0 0,0 0,0 0,0-1,0 1,-1 0,-2 3,3-5,0 0,0 0,0 0,0 0,-1 0,1-1,0 1,0 0,0-1,-1 1,1-1,0 1,-1-1,1 0,0 1,-1-1,1 0,-1 0,1 0,0 0,-1 0,1-1,0 1,-1 0,1-1,0 1,-1 0,1-1,0 0,0 1,-1-1,1 0,-2-1,-3-3,0 1,0-2,1 1,-1-1,1 1,1-1,-1-1,1 1,0-1,-5-10,2 0,0 0,1-1,-5-24,5 3,2 0,2 0,6-78,-1 15,-3 95,0-1,0 1,0 0,1-1,0 1,1 0,0 0,0 0,0 0,1 0,0 0,0 0,1 1,0 0,0 0,7-8,-5 7,0 0,0 0,-1-1,0 0,-1 0,1 0,-1 0,-1 0,0-1,0 0,-1 0,0 0,0 0,-1 0,0 0,0 0,-2-12,0-80,-2-42,-6 103,-2 23,11 17,-1-1,1 1,0 0,-1-1,1 1,-1 0,1 0,-1 0,1-1,-1 1,1 0,-1 0,1 0,-1 0,1 0,-1 0,1 0,-1 0,1 0,-1 0,1 0,-1 0,1 1,-1-1,1 0,-1 0,1 0,-1 1,1-1,-1 1,-1 1,0 0,1 0,-1 0,1 0,-1 0,1 0,0 0,0 1,0-1,0 0,0 1,1-1,-1 1,0 4,-3 41,4-36,0 18,1 1,1 0,2-1,1 1,1-1,13 34,-7-19,-2 1,-2 0,4 72,-11 144,-3-131,2-91,-1 46,-1-81,0 0,0 1,0-1,-1 0,1-1,-1 1,-1 0,1-1,-1 0,1 1,-1-1,-6 4,4-3,5-3,0 0,-1-1,1 1,-1-1,0 0,1 1,-1-1,0 0,0 0,0 0,0 0,0-1,0 1,0 0,-3 0,5-2,-1 1,1 0,-1 0,1 0,-1 0,0 0,1-1,-1 1,1 0,-1 0,1-1,-1 1,1 0,-1-1,1 1,0-1,-1 1,1 0,-1-1,1 1,-1-2,-4-20,4-145,3 76,-3 11,2-93,1 160,0 0,1 0,0 0,1 0,0 1,1 0,1 0,0 0,0 0,1 1,14-17,3-1,2 1,51-44,-20 27,-32 27,27-27,-47 38,-11 7,-12 10,-27 27,26-21,-35 23,39-29,1 1,0 0,-22 23,-8 7,18-23,23-16,0-1,0 1,0-1,1 1,-1 0,1 0,-1 0,1 0,0 0,-1 1,1-1,1 1,-1-1,0 1,1 0,-1 0,1 0,0 0,0 0,-2 6,0 23,2 1,3 50,1-11,-3 131,-2-298,4-105,0 192,-1 1,1-1,0 1,1 0,0 0,0 0,0 0,1 1,0-1,0 1,1 0,0 0,0 1,0-1,9-6,-14 12,0 0,1 0,-1-1,0 1,0 0,0 0,1 0,-1 0,0 0,0 0,1 0,-1 0,0 0,0 0,0 0,1 0,-1 0,0 0,0 0,1 0,-1 0,0 0,0 0,0 0,1 0,-1 0,0 0,0 0,0 0,1 1,-1-1,0 0,0 0,0 0,0 0,1 0,-1 1,0-1,4 12,-2 17,-2-27,-1 322,0-111,1-206,-1-1,0 1,0 0,-1-1,1 1,-1-1,-1 0,1 0,-6 9,-3 4,-22 26,24-32,-1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6T17:02:38.0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99 27,'-1'8,"0"0,0 0,-1-1,0 1,-4 10,-4 17,2 14,-2 85,11 53,1-63,-2 612,1-762,6-34,2-7,-7-209,-3 155,0 106,0-1,-2 1,0 0,-8-24,6 22,0 0,1-1,-1-21,3-210,4 121,-2 107,2 1,0 0,1 0,1 0,1 0,1 1,12-28,-16 43,0 1,1 0,-1 0,1 0,-1 1,1-1,0 0,0 1,0 0,0 0,1 0,-1 0,1 0,-1 1,1 0,-1-1,1 1,0 0,-1 1,1-1,0 1,5 0,-6-1,0 1,0 0,0 0,0 0,0 1,0-1,-1 1,1-1,0 1,0 0,0 0,-1 1,1-1,-1 0,1 1,-1-1,1 1,-1 0,0 0,0 0,0 0,0 0,0 1,0-1,-1 0,1 1,-1-1,0 1,2 4,1 17,-1 1,-1-1,-1 1,-1-1,-3 26,0 16,3-50,0-3,0-1,0 1,-2 0,1 0,-2-1,1 1,-9 22,-22 27,20-38,-12 27,7 1,12-33,0-1,-18 34,19-41,0 0,0 1,1-1,0 1,1 0,0 1,1-1,0 13,0 18,4 43,1-14,-5-44,1-20,1 0,0 0,0 0,0-1,1 1,0 0,0 0,3 8,-3-15,-1 1,1-1,-1 0,1 0,0 0,-1 1,1-1,0 0,0 0,0 0,0 0,0-1,0 1,0 0,0 0,0-1,1 1,-1 0,0-1,0 1,1-1,-1 0,0 1,0-1,1 0,-1 0,0 0,1 0,-1 0,1 0,-1 0,0 0,0 0,2-1,-1 0,0 0,0 0,0 0,0 0,0 0,-1-1,1 1,0 0,-1-1,1 1,-1-1,0 0,1 1,-1-1,0 0,0 0,0 0,0 0,0 0,0-4,0-1,0 0,-1 0,0 0,0 0,-1 0,0 0,0 0,-4-13,-3-4,-12-26,11 32,0 2,-17-22,19 29,1 1,0-1,0 0,1-1,0 1,1-1,0 0,0 0,1 0,1-1,-2-12,4-112,2 53,7-43,0 22,-10 3,3-34,-2 132,0 0,1 0,0 0,-1 0,1 0,0 0,0 0,0 0,0 0,0 0,0 1,1-1,-1 0,1 1,-1-1,1 1,-1 0,1 0,0-1,0 1,-1 0,1 0,0 1,0-1,0 0,0 0,0 1,0 0,0-1,1 1,2 0,8-1,0 0,1 2,22 2,-29-2,0 0,1 1,0 0,-1 1,0 0,0 0,0 0,12 8,-15-9,-1 1,1-1,0 1,-1 0,0 0,0 0,1 1,-2-1,1 1,0-1,-1 1,0 0,0 0,3 7,-5-10,1 0,-1 0,0 0,0 0,0 0,0 0,0 0,0 0,0 0,0-1,-1 1,1 0,0 0,-1 0,1 0,0 0,-1 0,1 0,-1 0,1-1,-1 1,0 0,0 1,-1-1,0 0,0 0,0 1,0-1,0 0,0-1,0 1,0 0,0-1,-3 1,-3 0,0 0,1-1,-1 1,0-2,-8 0,-2-3,13 3,1 0,-1 0,0 0,0 0,-10 1,14 1,-1-1,1 0,0 1,-1-1,1 0,0 1,0 0,0-1,-1 1,1 0,0 0,0-1,0 1,0 0,0 0,0 0,0 0,1 0,-1 0,0 1,0-1,1 0,-1 0,1 1,-1-1,0 2,-1 12,0 0,0 0,1 0,2 21,3 20,-5-135,3-71,-1 142,0 0,1 0,0 0,0 0,1 0,4-9,-7 15,1 0,0 1,0-1,-1 0,1 1,0-1,0 1,0-1,1 1,-1 0,0-1,1 1,-1 0,0 0,1 0,0 0,-1 0,1 0,-1 0,1 1,0-1,0 1,-1-1,1 1,0 0,0-1,0 1,-1 0,1 0,0 0,0 0,0 1,-1-1,4 1,-4 0,1 0,-1 0,1 0,-1 1,1-1,-1 0,1 1,-1-1,0 1,0-1,0 1,0 0,0-1,0 1,-1 0,1 0,0 0,-1 0,0-1,1 4,4 43,-5-41,1 12,-1-1,-1 1,-1-1,-6 31,5-37,0-1,-2 0,1 0,-1 0,0 0,-1-1,-1 0,-10 13,-2 1,0 1,2 1,-17 32,34-58,0 0,0 0,0 0,0 0,0 0,0 0,0 0,0 0,-1 0,1 0,0 0,0 0,0-1,0 1,0 0,0 0,0 0,0 0,0 0,0 0,0 0,0 0,0 0,0 0,0 0,0 0,0 0,0 0,0 0,-1 0,1 0,0 0,0 0,0 0,0 0,0 0,0 0,0 0,0 0,0 0,0 0,0 0,0 0,0 0,0 0,0 0,0 0,0 1,0-1,0 0,-1 0,1 0,0 0,0 0,0 0,0 0,0 0,0 0,0 0,0 0,0 0,0 0,0 0,0 0,-1-8,1-15,9-21,1 1,29-72,-28 82,-1 5,-6 12,2 0,0 1,15-29,-20 47,0 0,0-1,0 1,-1 0,1-1,-1 1,0 0,0 4,-2 30,-1 0,-8 37,5-29,3 1,1-1,4 48,0-7,-2-74,0 28,-1-1,-10 64,6-68,2 0,1 1,4 47,-3 56,1-135,-1 0,0 0,-1 0,1 0,-1 0,0 0,0-1,0 1,-2 3,1-3,0 0,1 0,0 1,0-1,0 1,-2 7,2 5,0-1,2 24,0-39,0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52968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www.CascadiaClusters.org                  Confidential</a:t>
            </a:r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osansar.org/2013/05/call-for-volunteers-eco-song-competition-2013/" TargetMode="External"/><Relationship Id="rId4" Type="http://schemas.openxmlformats.org/officeDocument/2006/relationships/hyperlink" Target="https://creativecommons.org/licenses/by-nc/3.0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customXml" Target="../ink/ink5.xml"/><Relationship Id="rId12" Type="http://schemas.openxmlformats.org/officeDocument/2006/relationships/image" Target="../media/image14.png"/><Relationship Id="rId13" Type="http://schemas.openxmlformats.org/officeDocument/2006/relationships/customXml" Target="../ink/ink6.xml"/><Relationship Id="rId14" Type="http://schemas.openxmlformats.org/officeDocument/2006/relationships/image" Target="../media/image15.png"/><Relationship Id="rId15" Type="http://schemas.openxmlformats.org/officeDocument/2006/relationships/customXml" Target="../ink/ink7.xml"/><Relationship Id="rId16" Type="http://schemas.openxmlformats.org/officeDocument/2006/relationships/image" Target="../media/image160.png"/><Relationship Id="rId17" Type="http://schemas.openxmlformats.org/officeDocument/2006/relationships/customXml" Target="../ink/ink8.xml"/><Relationship Id="rId18" Type="http://schemas.openxmlformats.org/officeDocument/2006/relationships/image" Target="../media/image17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emf"/><Relationship Id="rId3" Type="http://schemas.openxmlformats.org/officeDocument/2006/relationships/customXml" Target="../ink/ink1.xml"/><Relationship Id="rId4" Type="http://schemas.openxmlformats.org/officeDocument/2006/relationships/image" Target="../media/image10.png"/><Relationship Id="rId5" Type="http://schemas.openxmlformats.org/officeDocument/2006/relationships/customXml" Target="../ink/ink2.xml"/><Relationship Id="rId6" Type="http://schemas.openxmlformats.org/officeDocument/2006/relationships/image" Target="../media/image11.png"/><Relationship Id="rId7" Type="http://schemas.openxmlformats.org/officeDocument/2006/relationships/customXml" Target="../ink/ink3.xml"/><Relationship Id="rId8" Type="http://schemas.openxmlformats.org/officeDocument/2006/relationships/image" Target="../media/image12.png"/><Relationship Id="rId9" Type="http://schemas.openxmlformats.org/officeDocument/2006/relationships/customXml" Target="../ink/ink4.xml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rribletvshowepisodes.miraheze.org/wiki/Good_Neighbors_(Spongebob_SquarePants)" TargetMode="External"/><Relationship Id="rId4" Type="http://schemas.openxmlformats.org/officeDocument/2006/relationships/hyperlink" Target="https://creativecommons.org/licenses/by-sa/3.0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90D476-8C71-4360-8222-D8583D418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2524811"/>
            <a:ext cx="4224528" cy="2453569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MT"/>
                <a:ea typeface="+mn-ea"/>
                <a:cs typeface="+mn-cs"/>
              </a:rPr>
              <a:t>Welcoming, Empowering,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MT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MT"/>
                <a:ea typeface="+mn-ea"/>
                <a:cs typeface="+mn-cs"/>
              </a:rPr>
              <a:t>Safe Habitation Initiative with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MT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MT"/>
                <a:ea typeface="+mn-ea"/>
                <a:cs typeface="+mn-cs"/>
              </a:rPr>
              <a:t>Neighborhood Engagement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2600" dirty="0"/>
          </a:p>
        </p:txBody>
      </p:sp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F27E9F68-4C6B-44CF-905B-98EC49DD3A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5613991" y="0"/>
            <a:ext cx="6578009" cy="6858000"/>
          </a:xfrm>
          <a:custGeom>
            <a:avLst/>
            <a:gdLst>
              <a:gd name="connsiteX0" fmla="*/ 73610 w 6578009"/>
              <a:gd name="connsiteY0" fmla="*/ 0 h 6858000"/>
              <a:gd name="connsiteX1" fmla="*/ 6578009 w 6578009"/>
              <a:gd name="connsiteY1" fmla="*/ 0 h 6858000"/>
              <a:gd name="connsiteX2" fmla="*/ 6578009 w 6578009"/>
              <a:gd name="connsiteY2" fmla="*/ 6858000 h 6858000"/>
              <a:gd name="connsiteX3" fmla="*/ 2947297 w 6578009"/>
              <a:gd name="connsiteY3" fmla="*/ 6858000 h 6858000"/>
              <a:gd name="connsiteX4" fmla="*/ 2740229 w 6578009"/>
              <a:gd name="connsiteY4" fmla="*/ 6703632 h 6858000"/>
              <a:gd name="connsiteX5" fmla="*/ 0 w 6578009"/>
              <a:gd name="connsiteY5" fmla="*/ 1026053 h 6858000"/>
              <a:gd name="connsiteX6" fmla="*/ 37438 w 6578009"/>
              <a:gd name="connsiteY6" fmla="*/ 2846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8009" h="6858000">
                <a:moveTo>
                  <a:pt x="73610" y="0"/>
                </a:moveTo>
                <a:lnTo>
                  <a:pt x="6578009" y="0"/>
                </a:lnTo>
                <a:lnTo>
                  <a:pt x="6578009" y="6858000"/>
                </a:lnTo>
                <a:lnTo>
                  <a:pt x="2947297" y="6858000"/>
                </a:lnTo>
                <a:lnTo>
                  <a:pt x="2740229" y="6703632"/>
                </a:lnTo>
                <a:cubicBezTo>
                  <a:pt x="1070445" y="5375192"/>
                  <a:pt x="0" y="3325631"/>
                  <a:pt x="0" y="1026053"/>
                </a:cubicBezTo>
                <a:cubicBezTo>
                  <a:pt x="0" y="775760"/>
                  <a:pt x="12683" y="528427"/>
                  <a:pt x="37438" y="28466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963C26DC-8AFA-4023-B207-F7664781D5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5772376" y="0"/>
            <a:ext cx="6419624" cy="6858000"/>
          </a:xfrm>
          <a:custGeom>
            <a:avLst/>
            <a:gdLst>
              <a:gd name="connsiteX0" fmla="*/ 6344630 w 6419624"/>
              <a:gd name="connsiteY0" fmla="*/ 0 h 6858000"/>
              <a:gd name="connsiteX1" fmla="*/ 0 w 6419624"/>
              <a:gd name="connsiteY1" fmla="*/ 0 h 6858000"/>
              <a:gd name="connsiteX2" fmla="*/ 0 w 6419624"/>
              <a:gd name="connsiteY2" fmla="*/ 6858000 h 6858000"/>
              <a:gd name="connsiteX3" fmla="*/ 3344107 w 6419624"/>
              <a:gd name="connsiteY3" fmla="*/ 6858000 h 6858000"/>
              <a:gd name="connsiteX4" fmla="*/ 3509562 w 6419624"/>
              <a:gd name="connsiteY4" fmla="*/ 6745502 h 6858000"/>
              <a:gd name="connsiteX5" fmla="*/ 6419624 w 6419624"/>
              <a:gd name="connsiteY5" fmla="*/ 1026052 h 6858000"/>
              <a:gd name="connsiteX6" fmla="*/ 6383100 w 6419624"/>
              <a:gd name="connsiteY6" fmla="*/ 3027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9624" h="6858000">
                <a:moveTo>
                  <a:pt x="6344630" y="0"/>
                </a:moveTo>
                <a:lnTo>
                  <a:pt x="0" y="0"/>
                </a:lnTo>
                <a:lnTo>
                  <a:pt x="0" y="6858000"/>
                </a:lnTo>
                <a:lnTo>
                  <a:pt x="3344107" y="6858000"/>
                </a:lnTo>
                <a:lnTo>
                  <a:pt x="3509562" y="6745502"/>
                </a:lnTo>
                <a:cubicBezTo>
                  <a:pt x="5273452" y="5459025"/>
                  <a:pt x="6419624" y="3376391"/>
                  <a:pt x="6419624" y="1026052"/>
                </a:cubicBezTo>
                <a:cubicBezTo>
                  <a:pt x="6419624" y="781861"/>
                  <a:pt x="6407252" y="540560"/>
                  <a:pt x="6383100" y="30274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1C5E0B-F638-45F4-BE37-8A0F190E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257" y="3338376"/>
            <a:ext cx="4678136" cy="18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8CF50A-D979-4BA3-9A29-7D5CB591B696}"/>
              </a:ext>
            </a:extLst>
          </p:cNvPr>
          <p:cNvSpPr txBox="1"/>
          <p:nvPr/>
        </p:nvSpPr>
        <p:spPr>
          <a:xfrm>
            <a:off x="1807860" y="5123432"/>
            <a:ext cx="305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https:\\www.weshinepdx.org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4429F5-CE5A-462D-9B4B-B034408538B9}"/>
              </a:ext>
            </a:extLst>
          </p:cNvPr>
          <p:cNvSpPr txBox="1"/>
          <p:nvPr/>
        </p:nvSpPr>
        <p:spPr>
          <a:xfrm>
            <a:off x="8102380" y="5817471"/>
            <a:ext cx="476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 Program of Cascadia Clusters</a:t>
            </a:r>
          </a:p>
        </p:txBody>
      </p:sp>
    </p:spTree>
    <p:extLst>
      <p:ext uri="{BB962C8B-B14F-4D97-AF65-F5344CB8AC3E}">
        <p14:creationId xmlns:p14="http://schemas.microsoft.com/office/powerpoint/2010/main" val="395693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284D02-4E50-406E-AE4C-9B7BFE96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303636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b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 pays for the </a:t>
            </a:r>
            <a:r>
              <a:rPr lang="en-US" sz="3600" b="1" kern="0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WeShine</a:t>
            </a:r>
            <a:r>
              <a:rPr lang="en-US" sz="3600" b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clusters &amp; services</a:t>
            </a:r>
            <a:r>
              <a:rPr lang="en-US" sz="32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EC2256-4E74-4DD6-B4E6-65B16D725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546" y="987425"/>
            <a:ext cx="5568841" cy="4577370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200"/>
              </a:spcBef>
              <a:spcAft>
                <a:spcPts val="144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expect the cost to develop the first 5 clusters will be covered by the Joint Office of Homeless Services</a:t>
            </a:r>
            <a:endParaRPr lang="en-US" sz="24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144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seeking foundation grants to expand and maintain our clusters in additional locations</a:t>
            </a:r>
          </a:p>
          <a:p>
            <a:pPr marL="0" marR="0">
              <a:spcBef>
                <a:spcPts val="200"/>
              </a:spcBef>
              <a:spcAft>
                <a:spcPts val="1440"/>
              </a:spcAft>
            </a:pPr>
            <a:r>
              <a:rPr lang="en-US" sz="2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Cascadia Clusters and </a:t>
            </a:r>
            <a:r>
              <a:rPr lang="en-US" sz="2400" b="1" dirty="0">
                <a:solidFill>
                  <a:srgbClr val="C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WeShine</a:t>
            </a:r>
            <a:r>
              <a:rPr lang="en-US" sz="24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plan and implement other fund-raising activities and events</a:t>
            </a:r>
          </a:p>
          <a:p>
            <a:pPr marL="0" marR="0">
              <a:spcBef>
                <a:spcPts val="200"/>
              </a:spcBef>
              <a:spcAft>
                <a:spcPts val="144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Tax deductible donations to Cascadia Clusters/</a:t>
            </a:r>
            <a:r>
              <a:rPr lang="en-US" sz="24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WeShine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welcome</a:t>
            </a:r>
            <a:endParaRPr lang="en-US" sz="24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DF49BBC-26BE-4770-9910-F5342AF0A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onstruction on the Joint Office of Homeless Services-supported St. Johns Village in December 2020.">
            <a:extLst>
              <a:ext uri="{FF2B5EF4-FFF2-40B4-BE49-F238E27FC236}">
                <a16:creationId xmlns="" xmlns:a16="http://schemas.microsoft.com/office/drawing/2014/main" id="{3ED4DFAB-F14F-4610-BE50-02101984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5" y="199292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46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67FBD9-66ED-4770-B7D3-DAC14CEB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Who’s behind </a:t>
            </a:r>
            <a:r>
              <a:rPr lang="en-US" sz="3200" b="1" kern="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WeShine</a:t>
            </a:r>
            <a:r>
              <a:rPr lang="en-US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2054" name="Content Placeholder 2">
            <a:extLst>
              <a:ext uri="{FF2B5EF4-FFF2-40B4-BE49-F238E27FC236}">
                <a16:creationId xmlns="" xmlns:a16="http://schemas.microsoft.com/office/drawing/2014/main" id="{EBBA9EA7-6773-41DD-9815-45F9734C5C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539526"/>
              </p:ext>
            </p:extLst>
          </p:nvPr>
        </p:nvGraphicFramePr>
        <p:xfrm>
          <a:off x="5183188" y="524787"/>
          <a:ext cx="6172200" cy="5685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4B437D-F7A2-49C4-9A7A-D69B00E5F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414800" y="2619118"/>
            <a:ext cx="1658405" cy="234957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Rose City Resource">
            <a:extLst>
              <a:ext uri="{FF2B5EF4-FFF2-40B4-BE49-F238E27FC236}">
                <a16:creationId xmlns="" xmlns:a16="http://schemas.microsoft.com/office/drawing/2014/main" id="{21361295-D1D7-4133-AF4B-07C2EA86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88" y="1528206"/>
            <a:ext cx="3371216" cy="344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3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3A958D1E-1EDD-42EC-A17C-551012553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847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8C4AA3-CC04-441D-9F91-5E76E828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/>
              <a:t>WeShine is Seeking Potential Board Members and Volunteers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C63F2F-75B9-42BD-A6F0-782B6666BEC8}"/>
              </a:ext>
            </a:extLst>
          </p:cNvPr>
          <p:cNvSpPr txBox="1"/>
          <p:nvPr/>
        </p:nvSpPr>
        <p:spPr>
          <a:xfrm>
            <a:off x="525516" y="3417573"/>
            <a:ext cx="4723559" cy="311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Interested individuals, particularly those with lived experience of houselessness and from the BIPOC and/or LBGTQ+ communities are encouraged to contact us.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Volunteer-led outreach to current encampments to build relationships will be launching soon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Work parties to help build cluster infrastructure will also be scheduled soon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https:\\www.weshinepdx.org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15810C-9342-4EF4-9227-EFF3226D3A79}"/>
              </a:ext>
            </a:extLst>
          </p:cNvPr>
          <p:cNvSpPr txBox="1"/>
          <p:nvPr/>
        </p:nvSpPr>
        <p:spPr>
          <a:xfrm>
            <a:off x="9872133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sanosansar.org/2013/05/call-for-volunteers-eco-song-competition-2013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0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6096000" y="1122363"/>
            <a:ext cx="4572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b="1"/>
              <a:t>Cascadia</a:t>
            </a:r>
            <a:br>
              <a:rPr lang="en-US" b="1"/>
            </a:br>
            <a:r>
              <a:rPr lang="en-US" b="1"/>
              <a:t>Clusters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781" y="1600200"/>
            <a:ext cx="191746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50" y="3733025"/>
            <a:ext cx="259712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5375" y="3798050"/>
            <a:ext cx="2382981" cy="178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4081" y="3774589"/>
            <a:ext cx="2382981" cy="178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</a:blip>
          <a:srcRect t="7059" b="36691"/>
          <a:stretch/>
        </p:blipFill>
        <p:spPr>
          <a:xfrm>
            <a:off x="3426825" y="3753812"/>
            <a:ext cx="2382973" cy="178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Mission</a:t>
            </a:r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body" idx="1"/>
          </p:nvPr>
        </p:nvSpPr>
        <p:spPr>
          <a:xfrm>
            <a:off x="393022" y="1309420"/>
            <a:ext cx="10515600" cy="339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US" b="1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opportunities for houseless individuals to gain valuable construction skills so they can build infrastructure that addresses service gaps in their own communities.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 structures for homeless villages</a:t>
            </a:r>
            <a:endParaRPr sz="24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houseless individuals in transition</a:t>
            </a:r>
            <a:endParaRPr sz="24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Engage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diverse communities in the solutions </a:t>
            </a:r>
            <a:endParaRPr sz="2400" b="0" i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996" y="4475321"/>
            <a:ext cx="2558416" cy="190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7584" y="4502210"/>
            <a:ext cx="2558416" cy="190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6172" y="3742274"/>
            <a:ext cx="2052705" cy="266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9829" y="4082916"/>
            <a:ext cx="2543175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>
            <a:spLocks noGrp="1"/>
          </p:cNvSpPr>
          <p:nvPr>
            <p:ph type="ftr" idx="11"/>
          </p:nvPr>
        </p:nvSpPr>
        <p:spPr>
          <a:xfrm>
            <a:off x="488515" y="6356350"/>
            <a:ext cx="10597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12713" algn="l"/>
                <a:tab pos="5029200" algn="ctr"/>
              </a:tabLst>
            </a:pPr>
            <a:r>
              <a:rPr lang="en-US" dirty="0"/>
              <a:t>www.CascadiaClusters.org     	             Confidential</a:t>
            </a:r>
            <a:endParaRPr dirty="0"/>
          </a:p>
        </p:txBody>
      </p:sp>
      <p:sp>
        <p:nvSpPr>
          <p:cNvPr id="108" name="Google Shape;10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 dirty="0"/>
              <a:t>What We Do / Don’t Do</a:t>
            </a:r>
            <a:endParaRPr u="sng" dirty="0"/>
          </a:p>
        </p:txBody>
      </p:sp>
      <p:sp>
        <p:nvSpPr>
          <p:cNvPr id="114" name="Google Shape;114;p3"/>
          <p:cNvSpPr txBox="1">
            <a:spLocks noGrp="1"/>
          </p:cNvSpPr>
          <p:nvPr>
            <p:ph type="body" idx="1"/>
          </p:nvPr>
        </p:nvSpPr>
        <p:spPr>
          <a:xfrm>
            <a:off x="441154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800" dirty="0"/>
              <a:t>Do:</a:t>
            </a:r>
            <a:endParaRPr sz="28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 dirty="0"/>
              <a:t>Build structures for homeless villages</a:t>
            </a:r>
            <a:endParaRPr sz="28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 dirty="0"/>
              <a:t>Employ individuals in transition as construction staff to gain skills and agency</a:t>
            </a:r>
            <a:endParaRPr sz="28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 dirty="0"/>
              <a:t>Opportunistic projects to subsidize income</a:t>
            </a:r>
            <a:endParaRPr sz="28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800" dirty="0"/>
              <a:t>Youth workshops </a:t>
            </a:r>
            <a:r>
              <a:rPr lang="en-US" sz="2800" dirty="0" smtClean="0"/>
              <a:t>and “for sale” products(</a:t>
            </a:r>
            <a:r>
              <a:rPr lang="en-US" sz="2800" dirty="0"/>
              <a:t>picnic tables,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  <a:endParaRPr sz="2800" dirty="0"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800" dirty="0"/>
              <a:t> </a:t>
            </a:r>
            <a:endParaRPr sz="28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800" dirty="0"/>
              <a:t>Don’t do:</a:t>
            </a:r>
            <a:endParaRPr sz="28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 dirty="0"/>
              <a:t>Wrap-around services</a:t>
            </a:r>
            <a:endParaRPr sz="2800" dirty="0"/>
          </a:p>
          <a:p>
            <a:pPr marL="685800" lvl="1" indent="-190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/>
              <a:t>Operate villages 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xmlns="" id="{6982B64E-8F2F-4BFD-A4F5-59AA8B7F938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88515" y="6356350"/>
            <a:ext cx="10597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12713" algn="l"/>
                <a:tab pos="5029200" algn="ctr"/>
              </a:tabLst>
            </a:pPr>
            <a:r>
              <a:rPr lang="en-US" dirty="0"/>
              <a:t>www.CascadiaClusters.org     	             Confidential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 dirty="0"/>
              <a:t>2020-2021 </a:t>
            </a:r>
            <a:r>
              <a:rPr lang="mr-IN" u="sng" dirty="0" smtClean="0"/>
              <a:t>–</a:t>
            </a:r>
            <a:r>
              <a:rPr lang="en-US" u="sng" dirty="0" smtClean="0"/>
              <a:t> An Existential </a:t>
            </a:r>
            <a:r>
              <a:rPr lang="en-US" u="sng" dirty="0"/>
              <a:t>Challenge</a:t>
            </a:r>
            <a:endParaRPr u="sng" dirty="0"/>
          </a:p>
        </p:txBody>
      </p:sp>
      <p:sp>
        <p:nvSpPr>
          <p:cNvPr id="139" name="Google Shape;1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 dirty="0"/>
              <a:t>How we’ve navigated COVID-</a:t>
            </a:r>
            <a:r>
              <a:rPr lang="en-US" sz="3200" dirty="0" smtClean="0"/>
              <a:t>19:</a:t>
            </a:r>
            <a:endParaRPr sz="3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3200" dirty="0"/>
              <a:t>Scaled back </a:t>
            </a:r>
            <a:r>
              <a:rPr lang="en-US" sz="3200" dirty="0" smtClean="0"/>
              <a:t>employees</a:t>
            </a:r>
            <a:endParaRPr sz="3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3200" dirty="0" smtClean="0"/>
              <a:t>Build for </a:t>
            </a:r>
            <a:r>
              <a:rPr lang="en-US" sz="3200" dirty="0"/>
              <a:t>city sanctioned homeless villages</a:t>
            </a:r>
            <a:endParaRPr sz="3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3200" dirty="0"/>
              <a:t>Lease/sell hygiene stations</a:t>
            </a:r>
            <a:endParaRPr sz="3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3200" dirty="0"/>
              <a:t>Youth workshops</a:t>
            </a:r>
            <a:endParaRPr sz="3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3200" dirty="0"/>
              <a:t>Sell constructed items (</a:t>
            </a:r>
            <a:r>
              <a:rPr lang="en-US" sz="3200" dirty="0" err="1"/>
              <a:t>eg</a:t>
            </a:r>
            <a:r>
              <a:rPr lang="en-US" sz="3200" dirty="0"/>
              <a:t> picnic tables)</a:t>
            </a:r>
            <a:endParaRPr sz="32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3200" dirty="0"/>
              <a:t>Solicit individual and foundation contributions</a:t>
            </a:r>
            <a:endParaRPr sz="3200" dirty="0"/>
          </a:p>
        </p:txBody>
      </p:sp>
      <p:sp>
        <p:nvSpPr>
          <p:cNvPr id="141" name="Google Shape;1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7" name="Google Shape;107;p2">
            <a:extLst>
              <a:ext uri="{FF2B5EF4-FFF2-40B4-BE49-F238E27FC236}">
                <a16:creationId xmlns:a16="http://schemas.microsoft.com/office/drawing/2014/main" xmlns="" id="{D4A53553-0677-4179-9533-3A36E0FB9B5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88515" y="6356350"/>
            <a:ext cx="10597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12713" algn="l"/>
                <a:tab pos="5029200" algn="ctr"/>
              </a:tabLst>
            </a:pPr>
            <a:r>
              <a:rPr lang="en-US" dirty="0"/>
              <a:t>www.CascadiaClusters.org     	             Confidential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Approach for 2021 -2022</a:t>
            </a:r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509047" y="1825625"/>
            <a:ext cx="112650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 smtClean="0"/>
              <a:t>We </a:t>
            </a:r>
            <a:r>
              <a:rPr lang="en-US" dirty="0"/>
              <a:t>will </a:t>
            </a:r>
            <a:r>
              <a:rPr lang="en-US" dirty="0" smtClean="0"/>
              <a:t>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Focus on building structures for homeless camps </a:t>
            </a:r>
            <a:r>
              <a:rPr lang="en-US" dirty="0" smtClean="0"/>
              <a:t>using labor </a:t>
            </a:r>
            <a:r>
              <a:rPr lang="en-US" dirty="0"/>
              <a:t>from people in transition. </a:t>
            </a:r>
            <a:endParaRPr lang="en-US" dirty="0" smtClean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smtClean="0"/>
              <a:t>Seek </a:t>
            </a:r>
            <a:r>
              <a:rPr lang="en-US" dirty="0"/>
              <a:t>partner(s) for neighborhood engagement, siting, wrap around services, etc.</a:t>
            </a:r>
            <a:endParaRPr dirty="0"/>
          </a:p>
          <a:p>
            <a:pPr marL="685800" lvl="1" indent="-228600">
              <a:buSzPct val="100000"/>
            </a:pPr>
            <a:r>
              <a:rPr lang="en-US" dirty="0"/>
              <a:t>Supplement funding </a:t>
            </a:r>
            <a:r>
              <a:rPr lang="en-US" dirty="0" smtClean="0"/>
              <a:t>to keep </a:t>
            </a:r>
            <a:r>
              <a:rPr lang="en-US" dirty="0"/>
              <a:t>staff </a:t>
            </a:r>
            <a:r>
              <a:rPr lang="en-US" dirty="0" smtClean="0"/>
              <a:t>employed, offer youth </a:t>
            </a:r>
            <a:r>
              <a:rPr lang="en-US" dirty="0"/>
              <a:t>workshops, </a:t>
            </a:r>
            <a:r>
              <a:rPr lang="en-US" dirty="0" smtClean="0"/>
              <a:t>build “for sale” products (e.g. picnic </a:t>
            </a:r>
            <a:r>
              <a:rPr lang="en-US" dirty="0"/>
              <a:t>tables</a:t>
            </a:r>
            <a:r>
              <a:rPr lang="en-US" dirty="0" smtClean="0"/>
              <a:t>)</a:t>
            </a:r>
          </a:p>
          <a:p>
            <a:pPr marL="685800" lvl="1" indent="-228600">
              <a:buSzPct val="100000"/>
            </a:pPr>
            <a:r>
              <a:rPr lang="en-US" dirty="0" smtClean="0"/>
              <a:t> </a:t>
            </a:r>
            <a:r>
              <a:rPr lang="en-US" dirty="0"/>
              <a:t>Engage folks where they are through neighborhood initiatives (Bertha model)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 smtClean="0"/>
              <a:t>Expand Funding</a:t>
            </a:r>
            <a:r>
              <a:rPr lang="en-US" dirty="0"/>
              <a:t>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Submit proposals for building camps sanctioned/funded by </a:t>
            </a:r>
            <a:r>
              <a:rPr lang="en-US" dirty="0" smtClean="0"/>
              <a:t>local authorities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smtClean="0"/>
              <a:t>Charitable </a:t>
            </a:r>
            <a:r>
              <a:rPr lang="en-US" dirty="0"/>
              <a:t>solicitation (foundations, individuals)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Opportunistic projects to subsidize income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49" name="Google Shape;1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xmlns="" id="{0BD9174F-49A8-49C7-920B-44A92E90EE9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88515" y="6356350"/>
            <a:ext cx="10597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112713" algn="l"/>
                <a:tab pos="5029200" algn="ctr"/>
              </a:tabLst>
            </a:pPr>
            <a:r>
              <a:rPr lang="en-US" dirty="0"/>
              <a:t>www.CascadiaClusters.org     	             Confidential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A81E7530-396C-45F0-92F4-A885648D16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road, car, ground&#10;&#10;Description automatically generated">
            <a:extLst>
              <a:ext uri="{FF2B5EF4-FFF2-40B4-BE49-F238E27FC236}">
                <a16:creationId xmlns="" xmlns:a16="http://schemas.microsoft.com/office/drawing/2014/main" id="{DC4EA0C1-C848-4166-B4A3-7674F7B54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r="1" b="2299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16481C-0A49-4796-812B-0D64F063B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EEA94B-E43B-418A-B247-17292059E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Homeless Outdoor Camping Explodes Beyond Public Agencies’ Ability to Cope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1DE8B58-F373-409E-A253-4380A66091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="" xmlns:a16="http://schemas.microsoft.com/office/drawing/2014/main" id="{F5ACE265-D22D-48CC-99DE-EB81AE922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="" xmlns:a16="http://schemas.microsoft.com/office/drawing/2014/main" id="{6FE80EEA-F4ED-4436-8861-0BEAAEFE76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="" xmlns:a16="http://schemas.microsoft.com/office/drawing/2014/main" id="{C3642BC8-86E8-47D0-8846-3E4D49E4B4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="" xmlns:a16="http://schemas.microsoft.com/office/drawing/2014/main" id="{82D35214-3634-4180-BF0E-45B6145161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="" xmlns:a16="http://schemas.microsoft.com/office/drawing/2014/main" id="{15BE89E6-3D1C-42B5-A950-E72889F8BB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="" xmlns:a16="http://schemas.microsoft.com/office/drawing/2014/main" id="{473771CC-5097-4E08-9606-24B0BC9A0D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="" xmlns:a16="http://schemas.microsoft.com/office/drawing/2014/main" id="{BE872634-00DA-47BD-880D-5C05FFADC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="" xmlns:a16="http://schemas.microsoft.com/office/drawing/2014/main" id="{4F151F5C-DE9B-460E-BC51-471F4A8A5A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="" xmlns:a16="http://schemas.microsoft.com/office/drawing/2014/main" id="{34557B8A-4D2F-4D0D-B746-59EA85318C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="" xmlns:a16="http://schemas.microsoft.com/office/drawing/2014/main" id="{C764CD8E-E409-4E9B-8E87-746DDE36DA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="" xmlns:a16="http://schemas.microsoft.com/office/drawing/2014/main" id="{8E27A01D-2F01-4286-9453-3FBF6E8485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="" xmlns:a16="http://schemas.microsoft.com/office/drawing/2014/main" id="{460487A5-12EB-422E-9588-8FF06FAF73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="" xmlns:a16="http://schemas.microsoft.com/office/drawing/2014/main" id="{7D522D20-C9F7-4B34-9066-4B43ADAABD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="" xmlns:a16="http://schemas.microsoft.com/office/drawing/2014/main" id="{97B04F2C-295B-447A-8941-0AD4F55516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="" xmlns:a16="http://schemas.microsoft.com/office/drawing/2014/main" id="{17D7FF91-B366-4534-B9B4-5710926EE7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="" xmlns:a16="http://schemas.microsoft.com/office/drawing/2014/main" id="{B5B8116C-ADD9-4826-9C37-270377E8FF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="" xmlns:a16="http://schemas.microsoft.com/office/drawing/2014/main" id="{22D01D96-8DB8-40BF-83AC-4CA49EC263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="" xmlns:a16="http://schemas.microsoft.com/office/drawing/2014/main" id="{44B584CD-5E60-4B15-847C-B30D15DA1A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="" xmlns:a16="http://schemas.microsoft.com/office/drawing/2014/main" id="{CF2BB7DC-B968-4F0B-9748-BF0E6E297C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="" xmlns:a16="http://schemas.microsoft.com/office/drawing/2014/main" id="{CF12C159-3F09-4861-9450-ECD5DB310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6BFFAC-917B-4380-8BE9-3D3F693B2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31" y="2806811"/>
            <a:ext cx="3936103" cy="37595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</a:rPr>
              <a:t>The need for stable housing and services for the homeless has never been greater.</a:t>
            </a:r>
          </a:p>
          <a:p>
            <a:pPr marL="0"/>
            <a:endParaRPr lang="en-US" sz="1800" b="0" i="0" u="none" strike="noStrike" baseline="0" dirty="0">
              <a:solidFill>
                <a:schemeClr val="bg1"/>
              </a:solidFill>
            </a:endParaRPr>
          </a:p>
          <a:p>
            <a:r>
              <a:rPr lang="en-US" sz="1800" b="0" i="0" u="none" strike="noStrike" baseline="0" dirty="0">
                <a:solidFill>
                  <a:schemeClr val="bg1"/>
                </a:solidFill>
              </a:rPr>
              <a:t>Neighborhoods and faith-based organizations have an important role to play in providing transitional shelter until there is sufficient affordable permanent housing for all people to live in.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4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43">
            <a:extLst>
              <a:ext uri="{FF2B5EF4-FFF2-40B4-BE49-F238E27FC236}">
                <a16:creationId xmlns="" xmlns:a16="http://schemas.microsoft.com/office/drawing/2014/main" id="{A81E7530-396C-45F0-92F4-A885648D16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tree, outdoor, ground, building&#10;&#10;Description automatically generated">
            <a:extLst>
              <a:ext uri="{FF2B5EF4-FFF2-40B4-BE49-F238E27FC236}">
                <a16:creationId xmlns="" xmlns:a16="http://schemas.microsoft.com/office/drawing/2014/main" id="{DE06D471-EFE4-4A65-BC27-7685F12C04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" r="1" b="15738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74" name="Rectangle 45">
            <a:extLst>
              <a:ext uri="{FF2B5EF4-FFF2-40B4-BE49-F238E27FC236}">
                <a16:creationId xmlns="" xmlns:a16="http://schemas.microsoft.com/office/drawing/2014/main" id="{7316481C-0A49-4796-812B-0D64F063B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1664E-6D5A-4AC3-8C9D-B8A135B9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b="1" dirty="0">
                <a:solidFill>
                  <a:schemeClr val="bg1"/>
                </a:solidFill>
                <a:effectLst/>
              </a:rPr>
              <a:t>What is a </a:t>
            </a:r>
            <a:r>
              <a:rPr lang="en-US" sz="4100" b="1" dirty="0">
                <a:solidFill>
                  <a:schemeClr val="accent2"/>
                </a:solidFill>
                <a:effectLst/>
              </a:rPr>
              <a:t>WeShine</a:t>
            </a:r>
            <a:r>
              <a:rPr lang="en-US" sz="4100" b="1" dirty="0">
                <a:solidFill>
                  <a:schemeClr val="bg1"/>
                </a:solidFill>
                <a:effectLst/>
              </a:rPr>
              <a:t> cluster?</a:t>
            </a:r>
            <a:br>
              <a:rPr lang="en-US" sz="4100" b="1" dirty="0">
                <a:solidFill>
                  <a:schemeClr val="bg1"/>
                </a:solidFill>
                <a:effectLst/>
              </a:rPr>
            </a:br>
            <a:endParaRPr lang="en-US" sz="4100" dirty="0">
              <a:solidFill>
                <a:schemeClr val="bg1"/>
              </a:solidFill>
            </a:endParaRPr>
          </a:p>
        </p:txBody>
      </p:sp>
      <p:sp>
        <p:nvSpPr>
          <p:cNvPr id="75" name="Rectangle 47">
            <a:extLst>
              <a:ext uri="{FF2B5EF4-FFF2-40B4-BE49-F238E27FC236}">
                <a16:creationId xmlns=""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49">
            <a:extLst>
              <a:ext uri="{FF2B5EF4-FFF2-40B4-BE49-F238E27FC236}">
                <a16:creationId xmlns="" xmlns:a16="http://schemas.microsoft.com/office/drawing/2014/main" id="{81DE8B58-F373-409E-A253-4380A66091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77" name="Rectangle 64">
              <a:extLst>
                <a:ext uri="{FF2B5EF4-FFF2-40B4-BE49-F238E27FC236}">
                  <a16:creationId xmlns="" xmlns:a16="http://schemas.microsoft.com/office/drawing/2014/main" id="{F5ACE265-D22D-48CC-99DE-EB81AE922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="" xmlns:a16="http://schemas.microsoft.com/office/drawing/2014/main" id="{6FE80EEA-F4ED-4436-8861-0BEAAEFE76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="" xmlns:a16="http://schemas.microsoft.com/office/drawing/2014/main" id="{C3642BC8-86E8-47D0-8846-3E4D49E4B4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="" xmlns:a16="http://schemas.microsoft.com/office/drawing/2014/main" id="{82D35214-3634-4180-BF0E-45B6145161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="" xmlns:a16="http://schemas.microsoft.com/office/drawing/2014/main" id="{15BE89E6-3D1C-42B5-A950-E72889F8BB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="" xmlns:a16="http://schemas.microsoft.com/office/drawing/2014/main" id="{473771CC-5097-4E08-9606-24B0BC9A0D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="" xmlns:a16="http://schemas.microsoft.com/office/drawing/2014/main" id="{BE872634-00DA-47BD-880D-5C05FFADC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="" xmlns:a16="http://schemas.microsoft.com/office/drawing/2014/main" id="{4F151F5C-DE9B-460E-BC51-471F4A8A5A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="" xmlns:a16="http://schemas.microsoft.com/office/drawing/2014/main" id="{34557B8A-4D2F-4D0D-B746-59EA85318C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="" xmlns:a16="http://schemas.microsoft.com/office/drawing/2014/main" id="{C764CD8E-E409-4E9B-8E87-746DDE36DA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="" xmlns:a16="http://schemas.microsoft.com/office/drawing/2014/main" id="{8E27A01D-2F01-4286-9453-3FBF6E8485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="" xmlns:a16="http://schemas.microsoft.com/office/drawing/2014/main" id="{460487A5-12EB-422E-9588-8FF06FAF73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="" xmlns:a16="http://schemas.microsoft.com/office/drawing/2014/main" id="{7D522D20-C9F7-4B34-9066-4B43ADAABD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="" xmlns:a16="http://schemas.microsoft.com/office/drawing/2014/main" id="{97B04F2C-295B-447A-8941-0AD4F55516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="" xmlns:a16="http://schemas.microsoft.com/office/drawing/2014/main" id="{17D7FF91-B366-4534-B9B4-5710926EE7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="" xmlns:a16="http://schemas.microsoft.com/office/drawing/2014/main" id="{B5B8116C-ADD9-4826-9C37-270377E8FF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="" xmlns:a16="http://schemas.microsoft.com/office/drawing/2014/main" id="{22D01D96-8DB8-40BF-83AC-4CA49EC263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="" xmlns:a16="http://schemas.microsoft.com/office/drawing/2014/main" id="{44B584CD-5E60-4B15-847C-B30D15DA1A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="" xmlns:a16="http://schemas.microsoft.com/office/drawing/2014/main" id="{CF2BB7DC-B968-4F0B-9748-BF0E6E297C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="" xmlns:a16="http://schemas.microsoft.com/office/drawing/2014/main" id="{CF12C159-3F09-4861-9450-ECD5DB3100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7BAED7-4DAA-4E46-9ED9-5D67B4A45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6649" y="2592126"/>
            <a:ext cx="3874685" cy="37689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A 6-12 person “managed camping” location on church or other privately-owned property with tents on platforms, tiny houses or parked RVs and cars</a:t>
            </a:r>
          </a:p>
          <a:p>
            <a:pPr marL="285750" marR="0" indent="-28575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Basic hygiene and sanitation services</a:t>
            </a:r>
          </a:p>
          <a:p>
            <a:pPr marL="285750" marR="0" indent="-28575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Community structures for cooking, eating, and meetings</a:t>
            </a:r>
          </a:p>
          <a:p>
            <a:pPr marL="0" marR="0" indent="-22860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</a:rPr>
              <a:t>Transitional and supportive services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B86804-7BE7-4AA3-855F-C7DE083EA00A}"/>
              </a:ext>
            </a:extLst>
          </p:cNvPr>
          <p:cNvSpPr txBox="1"/>
          <p:nvPr/>
        </p:nvSpPr>
        <p:spPr>
          <a:xfrm>
            <a:off x="6008732" y="5200153"/>
            <a:ext cx="3800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</a:rPr>
              <a:t>Seeking locations across the city to avoid overwhelming an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9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885783-89CF-455B-BD99-BDDA7C46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A4B2290-AB46-4672-8F3F-8C0D7ACBD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165168"/>
            <a:ext cx="6172200" cy="4518139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F1C61E-1633-4CC3-AD1E-B9782A830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954" y="2208587"/>
            <a:ext cx="3932237" cy="3474720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Fencing for privacy and security</a:t>
            </a:r>
          </a:p>
          <a:p>
            <a:pPr algn="l"/>
            <a:endParaRPr lang="en-US" sz="2200" b="1" dirty="0">
              <a:solidFill>
                <a:schemeClr val="accent2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paid Village Life Coordinator with lived experience of homelessness</a:t>
            </a:r>
          </a:p>
          <a:p>
            <a:pPr marL="285750" marR="0" indent="-28575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 powered electricity for lighting, heat, charging phones</a:t>
            </a:r>
          </a:p>
          <a:p>
            <a:pPr marL="285750" marR="0" indent="-28575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Gray water recycling</a:t>
            </a:r>
          </a:p>
          <a:p>
            <a:pPr marL="285750" marR="0" indent="-285750">
              <a:spcBef>
                <a:spcPts val="200"/>
              </a:spcBef>
              <a:spcAft>
                <a:spcPts val="144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Container gardens and plantings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7C80EB-12FF-4D98-9C4B-B38E73B27450}"/>
              </a:ext>
            </a:extLst>
          </p:cNvPr>
          <p:cNvSpPr txBox="1"/>
          <p:nvPr/>
        </p:nvSpPr>
        <p:spPr>
          <a:xfrm>
            <a:off x="397565" y="962108"/>
            <a:ext cx="41982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Else Does a </a:t>
            </a:r>
            <a:r>
              <a:rPr lang="en-US" sz="2800" b="1" dirty="0">
                <a:solidFill>
                  <a:schemeClr val="accent2"/>
                </a:solidFill>
              </a:rPr>
              <a:t>WeShine </a:t>
            </a:r>
            <a:r>
              <a:rPr lang="en-US" sz="2800" b="1" dirty="0"/>
              <a:t>Cluster Include?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84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22606B-E434-4026-B7B2-3D039F7E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transitional and supportive services does a </a:t>
            </a:r>
            <a:r>
              <a:rPr lang="en-US" sz="3200" b="1" kern="0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WeShine</a:t>
            </a:r>
            <a:r>
              <a:rPr lang="en-US" sz="32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cluster offer?</a:t>
            </a:r>
            <a:br>
              <a:rPr lang="en-US" sz="3200" b="1" kern="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="" xmlns:a16="http://schemas.microsoft.com/office/drawing/2014/main" id="{3F11E162-F921-4FFB-B97B-13BCB3361B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718623"/>
              </p:ext>
            </p:extLst>
          </p:nvPr>
        </p:nvGraphicFramePr>
        <p:xfrm>
          <a:off x="5183188" y="987425"/>
          <a:ext cx="6172200" cy="5119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B058FC-1289-4AC8-9F20-84FD359B5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D67F9D-7DBC-4A9A-A46B-A50F56840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6" y="1937081"/>
            <a:ext cx="5231959" cy="39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6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C574E90-1949-4924-B663-AEA13DB791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CD1EA40-7116-4FCB-9369-70F29FAA91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5646960" cy="3854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8106A-5E94-489C-8BA5-33A41269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44" y="710273"/>
            <a:ext cx="4352315" cy="281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Kind of Locations is </a:t>
            </a:r>
            <a:r>
              <a:rPr lang="en-US" sz="4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WeShine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Looking For?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36484" cy="385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CF1CD8B-D430-49E7-8630-84152C414E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95528" y="73152"/>
            <a:ext cx="1178966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="" xmlns:a16="http://schemas.microsoft.com/office/drawing/2014/main" id="{1F5B8298-9AB4-45B4-B28E-C8C1A26440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="" xmlns:a16="http://schemas.microsoft.com/office/drawing/2014/main" id="{100AEF19-4AE6-42BE-81E6-95700DB853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="" xmlns:a16="http://schemas.microsoft.com/office/drawing/2014/main" id="{1192B5C1-AE13-49EA-82FD-F3C3BC02AB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="" xmlns:a16="http://schemas.microsoft.com/office/drawing/2014/main" id="{713612B5-8E9D-4FEF-86B9-52A0FABD8A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="" xmlns:a16="http://schemas.microsoft.com/office/drawing/2014/main" id="{14FC746D-B820-44A3-B1B3-53B690BC2B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="" xmlns:a16="http://schemas.microsoft.com/office/drawing/2014/main" id="{8778550A-567F-40F6-A77F-2E2B501759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="" xmlns:a16="http://schemas.microsoft.com/office/drawing/2014/main" id="{C28C989E-85FD-4D1C-AF77-82F4B985FD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="" xmlns:a16="http://schemas.microsoft.com/office/drawing/2014/main" id="{58FDDCED-5FC6-4B14-A0E2-DF4310ED96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="" xmlns:a16="http://schemas.microsoft.com/office/drawing/2014/main" id="{E80E854B-CCEB-4CEF-B465-561C4C872A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="" xmlns:a16="http://schemas.microsoft.com/office/drawing/2014/main" id="{02BED26F-9C32-4DF8-8739-D89F6F0591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="" xmlns:a16="http://schemas.microsoft.com/office/drawing/2014/main" id="{CE3B71C9-F500-46F1-8D17-C3EF4DA5FD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="" xmlns:a16="http://schemas.microsoft.com/office/drawing/2014/main" id="{C14431D0-29B6-473C-B2FD-4661864DA4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="" xmlns:a16="http://schemas.microsoft.com/office/drawing/2014/main" id="{D10457BA-9444-4642-861C-78120DD8D4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="" xmlns:a16="http://schemas.microsoft.com/office/drawing/2014/main" id="{27C95C30-0364-4C32-B686-0C366086A4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="" xmlns:a16="http://schemas.microsoft.com/office/drawing/2014/main" id="{A0BDEDBA-CA15-41EE-B2C6-8A973B5E62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="" xmlns:a16="http://schemas.microsoft.com/office/drawing/2014/main" id="{702B9007-982C-4F69-A443-B07F3BEFD6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="" xmlns:a16="http://schemas.microsoft.com/office/drawing/2014/main" id="{28596B48-F33B-451E-8C2D-3525B33876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="" xmlns:a16="http://schemas.microsoft.com/office/drawing/2014/main" id="{4B493BB9-A171-4B97-B05A-187E03FFAB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="" xmlns:a16="http://schemas.microsoft.com/office/drawing/2014/main" id="{973B8111-A5EB-4EE8-9813-8495336F67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="" xmlns:a16="http://schemas.microsoft.com/office/drawing/2014/main" id="{6A4F8D39-9886-490F-B7A9-3B2693299A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53FACC-3F10-43B0-9833-2C3CC076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581" y="202918"/>
            <a:ext cx="4953381" cy="42992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0D299E-C9E8-46A9-AFD7-68EB048C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4099034"/>
            <a:ext cx="10785191" cy="21967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Parking lot or undeveloped lot</a:t>
            </a:r>
          </a:p>
          <a:p>
            <a:r>
              <a:rPr lang="en-US" sz="2000" dirty="0"/>
              <a:t>5,000 SF or more</a:t>
            </a:r>
          </a:p>
          <a:p>
            <a:r>
              <a:rPr lang="en-US" sz="2000" dirty="0"/>
              <a:t>Located near public transit and retail/commercial resources</a:t>
            </a:r>
          </a:p>
          <a:p>
            <a:r>
              <a:rPr lang="en-US" sz="2000" dirty="0"/>
              <a:t>Access to electricity, sewer, and water on site is preferred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6492875"/>
            <a:ext cx="12191999" cy="3651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="" xmlns:a16="http://schemas.microsoft.com/office/drawing/2014/main" id="{2DA46466-018A-43D4-BC67-B92F5097C553}"/>
                  </a:ext>
                </a:extLst>
              </p14:cNvPr>
              <p14:cNvContentPartPr/>
              <p14:nvPr/>
            </p14:nvContentPartPr>
            <p14:xfrm>
              <a:off x="9255787" y="118609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A46466-018A-43D4-BC67-B92F5097C5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46787" y="11774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="" xmlns:a16="http://schemas.microsoft.com/office/drawing/2014/main" id="{3823F4EE-64C3-400B-A765-5FD449912D2A}"/>
                  </a:ext>
                </a:extLst>
              </p14:cNvPr>
              <p14:cNvContentPartPr/>
              <p14:nvPr/>
            </p14:nvContentPartPr>
            <p14:xfrm>
              <a:off x="9211867" y="877938"/>
              <a:ext cx="560520" cy="164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823F4EE-64C3-400B-A765-5FD449912D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02867" y="869298"/>
                <a:ext cx="57816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="" xmlns:a16="http://schemas.microsoft.com/office/drawing/2014/main" id="{5805C765-2D11-45FF-AC70-CCF4A605184F}"/>
                  </a:ext>
                </a:extLst>
              </p14:cNvPr>
              <p14:cNvContentPartPr/>
              <p14:nvPr/>
            </p14:nvContentPartPr>
            <p14:xfrm>
              <a:off x="9841867" y="2456538"/>
              <a:ext cx="220320" cy="49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05C765-2D11-45FF-AC70-CCF4A6051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2867" y="2447538"/>
                <a:ext cx="23796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="" xmlns:a16="http://schemas.microsoft.com/office/drawing/2014/main" id="{143EFEBC-481A-4571-B2B9-00E5E10D5C34}"/>
                  </a:ext>
                </a:extLst>
              </p14:cNvPr>
              <p14:cNvContentPartPr/>
              <p14:nvPr/>
            </p14:nvContentPartPr>
            <p14:xfrm>
              <a:off x="10762027" y="1652298"/>
              <a:ext cx="91440" cy="471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43EFEBC-481A-4571-B2B9-00E5E10D5C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53387" y="1643298"/>
                <a:ext cx="10908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="" xmlns:a16="http://schemas.microsoft.com/office/drawing/2014/main" id="{D0241A17-E125-48D9-A3D5-CFDE67CF5AF7}"/>
                  </a:ext>
                </a:extLst>
              </p14:cNvPr>
              <p14:cNvContentPartPr/>
              <p14:nvPr/>
            </p14:nvContentPartPr>
            <p14:xfrm>
              <a:off x="10789387" y="2903658"/>
              <a:ext cx="57960" cy="448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241A17-E125-48D9-A3D5-CFDE67CF5AF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0747" y="2895018"/>
                <a:ext cx="7560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="" xmlns:a16="http://schemas.microsoft.com/office/drawing/2014/main" id="{01193256-B45C-4577-861F-DC1352E003AB}"/>
                  </a:ext>
                </a:extLst>
              </p14:cNvPr>
              <p14:cNvContentPartPr/>
              <p14:nvPr/>
            </p14:nvContentPartPr>
            <p14:xfrm>
              <a:off x="10803787" y="376458"/>
              <a:ext cx="70920" cy="504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1193256-B45C-4577-861F-DC1352E003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95147" y="367818"/>
                <a:ext cx="88560" cy="5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="" xmlns:a16="http://schemas.microsoft.com/office/drawing/2014/main" id="{763DF3EC-C46D-4C9E-88E5-B5EF9AD54B65}"/>
                  </a:ext>
                </a:extLst>
              </p14:cNvPr>
              <p14:cNvContentPartPr/>
              <p14:nvPr/>
            </p14:nvContentPartPr>
            <p14:xfrm>
              <a:off x="6900307" y="1276818"/>
              <a:ext cx="130680" cy="471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63DF3EC-C46D-4C9E-88E5-B5EF9AD54B6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91667" y="1268178"/>
                <a:ext cx="14832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Ink 37">
                <a:extLst>
                  <a:ext uri="{FF2B5EF4-FFF2-40B4-BE49-F238E27FC236}">
                    <a16:creationId xmlns="" xmlns:a16="http://schemas.microsoft.com/office/drawing/2014/main" id="{4180B154-4509-4E33-81A0-A92CE3478DDF}"/>
                  </a:ext>
                </a:extLst>
              </p14:cNvPr>
              <p14:cNvContentPartPr/>
              <p14:nvPr/>
            </p14:nvContentPartPr>
            <p14:xfrm>
              <a:off x="6895627" y="2202738"/>
              <a:ext cx="97920" cy="486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180B154-4509-4E33-81A0-A92CE3478DD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86987" y="2193738"/>
                <a:ext cx="115560" cy="50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201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WE SHINE POD - Example</a:t>
            </a:r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www.CascadiaClusters.org                  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7</a:t>
            </a:fld>
            <a:endParaRPr lang="uk-UA"/>
          </a:p>
        </p:txBody>
      </p:sp>
      <p:pic>
        <p:nvPicPr>
          <p:cNvPr id="6" name="Picture 5" descr="Screen Shot 2021-04-26 at 9.16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" y="1347372"/>
            <a:ext cx="6534672" cy="49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7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WE SHINE POD - Example</a:t>
            </a:r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www.CascadiaClusters.org                  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8</a:t>
            </a:fld>
            <a:endParaRPr lang="uk-UA"/>
          </a:p>
        </p:txBody>
      </p:sp>
      <p:pic>
        <p:nvPicPr>
          <p:cNvPr id="3" name="Picture 2" descr="Screen Shot 2021-04-26 at 9.07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5" y="1340224"/>
            <a:ext cx="6813157" cy="52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2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43E62D-C262-436C-9C28-1A6EF905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Consider Becoming a </a:t>
            </a:r>
            <a:r>
              <a:rPr lang="en-US" b="1" dirty="0">
                <a:solidFill>
                  <a:schemeClr val="accent2"/>
                </a:solidFill>
              </a:rPr>
              <a:t>WeShine</a:t>
            </a:r>
            <a:r>
              <a:rPr lang="en-US" b="1" dirty="0"/>
              <a:t> Cluster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262A22-80C4-46CE-A74E-8D602A089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476985"/>
          </a:xfrm>
        </p:spPr>
        <p:txBody>
          <a:bodyPr>
            <a:normAutofit fontScale="92500"/>
          </a:bodyPr>
          <a:lstStyle/>
          <a:p>
            <a:pPr marL="0" marR="0" indent="0">
              <a:spcBef>
                <a:spcPts val="200"/>
              </a:spcBef>
              <a:spcAft>
                <a:spcPts val="1440"/>
              </a:spcAft>
              <a:buNone/>
            </a:pPr>
            <a:r>
              <a:rPr lang="en-US" sz="2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Cascadia Clusters and </a:t>
            </a:r>
            <a:r>
              <a:rPr lang="en-US" sz="2600" b="1" dirty="0">
                <a:solidFill>
                  <a:schemeClr val="accent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WeShine </a:t>
            </a:r>
            <a:r>
              <a:rPr lang="en-US" sz="26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en-US" sz="26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1"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 and support the clusters, </a:t>
            </a:r>
            <a:r>
              <a:rPr lang="en-US" sz="1800" b="1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help </a:t>
            </a:r>
            <a:r>
              <a:rPr lang="en-US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campers transition to permanent housing</a:t>
            </a:r>
            <a:endParaRPr lang="en-US" sz="18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 a lease payment and liability insurance to the </a:t>
            </a:r>
            <a:r>
              <a:rPr lang="en-US" sz="1800" b="1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sponsor</a:t>
            </a:r>
            <a:endParaRPr lang="en-US" sz="18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a Good Neighbor Agreement with neighbors and the property owner that each camper will sign before moving in</a:t>
            </a:r>
          </a:p>
          <a:p>
            <a:pPr marL="457200" lvl="1"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Coordinate </a:t>
            </a:r>
            <a:r>
              <a:rPr lang="en-US" sz="1800" b="1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</a:t>
            </a:r>
            <a:r>
              <a:rPr lang="en-US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volunteers to support the cluster with services, meals, and social events</a:t>
            </a:r>
          </a:p>
          <a:p>
            <a:pPr marL="0" marR="0" indent="0">
              <a:spcBef>
                <a:spcPts val="200"/>
              </a:spcBef>
              <a:spcAft>
                <a:spcPts val="1440"/>
              </a:spcAft>
              <a:buNone/>
            </a:pPr>
            <a:r>
              <a:rPr lang="en-US" sz="26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Sponsor will:</a:t>
            </a:r>
          </a:p>
          <a:p>
            <a:pPr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a site for at least one cluster of six tents, tiny houses, or parked vehicles</a:t>
            </a:r>
          </a:p>
          <a:p>
            <a:pPr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volunteers to support each cluster</a:t>
            </a:r>
          </a:p>
          <a:p>
            <a:pPr>
              <a:spcBef>
                <a:spcPts val="200"/>
              </a:spcBef>
              <a:spcAft>
                <a:spcPts val="1440"/>
              </a:spcAft>
            </a:pPr>
            <a:r>
              <a:rPr lang="en-US" sz="18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 Cascadia Clusters and WeShine to raise funds to maintain each cluster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4CF004-2A84-4060-A533-43596F5C3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7DB42E99-8CDB-4296-816C-A7C69F917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7245" y="2031224"/>
            <a:ext cx="4590362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EF43C7-0020-4BC2-B585-CF3A9F436A4C}"/>
              </a:ext>
            </a:extLst>
          </p:cNvPr>
          <p:cNvSpPr txBox="1"/>
          <p:nvPr/>
        </p:nvSpPr>
        <p:spPr>
          <a:xfrm>
            <a:off x="1505638" y="6973416"/>
            <a:ext cx="282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horribletvshowepisodes.miraheze.org/wiki/Good_Neighbors_(Spongebob_SquarePants)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91834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962</Words>
  <Application>Microsoft Macintosh PowerPoint</Application>
  <PresentationFormat>Custom</PresentationFormat>
  <Paragraphs>111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Welcoming, Empowering, Safe Habitation Initiative with Neighborhood Engagement </vt:lpstr>
      <vt:lpstr>Homeless Outdoor Camping Explodes Beyond Public Agencies’ Ability to Cope</vt:lpstr>
      <vt:lpstr>What is a WeShine cluster? </vt:lpstr>
      <vt:lpstr> </vt:lpstr>
      <vt:lpstr>What transitional and supportive services does a WeShine cluster offer? </vt:lpstr>
      <vt:lpstr>What Kind of Locations is WeShine Looking For? </vt:lpstr>
      <vt:lpstr>WE SHINE POD - Example</vt:lpstr>
      <vt:lpstr>WE SHINE POD - Example</vt:lpstr>
      <vt:lpstr>Consider Becoming a WeShine Cluster Sponsor</vt:lpstr>
      <vt:lpstr>Who pays for the WeShine clusters &amp; services </vt:lpstr>
      <vt:lpstr>Who’s behind WeShine? </vt:lpstr>
      <vt:lpstr>WeShine is Seeking Potential Board Members and Volunteers</vt:lpstr>
      <vt:lpstr>Cascadia Clusters</vt:lpstr>
      <vt:lpstr>Mission</vt:lpstr>
      <vt:lpstr>What We Do / Don’t Do</vt:lpstr>
      <vt:lpstr>2020-2021 – An Existential Challenge</vt:lpstr>
      <vt:lpstr>Approach for 2021 -2022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Cascadia Clusters</dc:title>
  <dc:creator>Fred Cohen</dc:creator>
  <cp:lastModifiedBy>Daniel Heffernan</cp:lastModifiedBy>
  <cp:revision>13</cp:revision>
  <dcterms:created xsi:type="dcterms:W3CDTF">2021-04-20T14:59:28Z</dcterms:created>
  <dcterms:modified xsi:type="dcterms:W3CDTF">2021-04-28T17:21:35Z</dcterms:modified>
</cp:coreProperties>
</file>